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8288000" cy="10287000"/>
  <p:notesSz cx="6858000" cy="9144000"/>
  <p:embeddedFontLst>
    <p:embeddedFont>
      <p:font typeface="Roboto Bold" charset="1" panose="02000000000000000000"/>
      <p:regular r:id="rId21"/>
    </p:embeddedFont>
    <p:embeddedFont>
      <p:font typeface="Roboto" charset="1" panose="0200000000000000000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Relationship Id="rId3" Target="../media/image16.png" Type="http://schemas.openxmlformats.org/officeDocument/2006/relationships/image"/><Relationship Id="rId4" Target="../media/image17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Relationship Id="rId3" Target="../media/image19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8.png" Type="http://schemas.openxmlformats.org/officeDocument/2006/relationships/image"/><Relationship Id="rId11" Target="../media/image29.svg" Type="http://schemas.openxmlformats.org/officeDocument/2006/relationships/image"/><Relationship Id="rId2" Target="../media/image20.png" Type="http://schemas.openxmlformats.org/officeDocument/2006/relationships/image"/><Relationship Id="rId3" Target="../media/image21.svg" Type="http://schemas.openxmlformats.org/officeDocument/2006/relationships/image"/><Relationship Id="rId4" Target="../media/image22.png" Type="http://schemas.openxmlformats.org/officeDocument/2006/relationships/image"/><Relationship Id="rId5" Target="../media/image23.svg" Type="http://schemas.openxmlformats.org/officeDocument/2006/relationships/image"/><Relationship Id="rId6" Target="../media/image24.png" Type="http://schemas.openxmlformats.org/officeDocument/2006/relationships/image"/><Relationship Id="rId7" Target="../media/image25.svg" Type="http://schemas.openxmlformats.org/officeDocument/2006/relationships/image"/><Relationship Id="rId8" Target="../media/image26.png" Type="http://schemas.openxmlformats.org/officeDocument/2006/relationships/image"/><Relationship Id="rId9" Target="../media/image27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png" Type="http://schemas.openxmlformats.org/officeDocument/2006/relationships/image"/><Relationship Id="rId3" Target="../media/image31.svg" Type="http://schemas.openxmlformats.org/officeDocument/2006/relationships/image"/><Relationship Id="rId4" Target="../media/image32.png" Type="http://schemas.openxmlformats.org/officeDocument/2006/relationships/image"/><Relationship Id="rId5" Target="../media/image33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36.png" Type="http://schemas.openxmlformats.org/officeDocument/2006/relationships/image"/><Relationship Id="rId5" Target="../media/image37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8.png" Type="http://schemas.openxmlformats.org/officeDocument/2006/relationships/image"/><Relationship Id="rId3" Target="../media/image39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0.png" Type="http://schemas.openxmlformats.org/officeDocument/2006/relationships/image"/><Relationship Id="rId3" Target="../media/image41.svg" Type="http://schemas.openxmlformats.org/officeDocument/2006/relationships/image"/><Relationship Id="rId4" Target="../media/image42.png" Type="http://schemas.openxmlformats.org/officeDocument/2006/relationships/image"/><Relationship Id="rId5" Target="../media/image43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png" Type="http://schemas.openxmlformats.org/officeDocument/2006/relationships/image"/><Relationship Id="rId3" Target="../media/image45.svg" Type="http://schemas.openxmlformats.org/officeDocument/2006/relationships/image"/><Relationship Id="rId4" Target="../media/image46.png" Type="http://schemas.openxmlformats.org/officeDocument/2006/relationships/image"/><Relationship Id="rId5" Target="../media/image47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8.jpeg" Type="http://schemas.openxmlformats.org/officeDocument/2006/relationships/image"/><Relationship Id="rId3" Target="../media/image49.jpeg" Type="http://schemas.openxmlformats.org/officeDocument/2006/relationships/image"/><Relationship Id="rId4" Target="../media/image50.jpeg" Type="http://schemas.openxmlformats.org/officeDocument/2006/relationships/image"/><Relationship Id="rId5" Target="../media/image51.png" Type="http://schemas.openxmlformats.org/officeDocument/2006/relationships/image"/><Relationship Id="rId6" Target="../media/image52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3.png" Type="http://schemas.openxmlformats.org/officeDocument/2006/relationships/image"/><Relationship Id="rId3" Target="../media/image5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0EB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6585740"/>
            <a:ext cx="18288000" cy="5236410"/>
            <a:chOff x="0" y="0"/>
            <a:chExt cx="6186311" cy="177132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186311" cy="1771329"/>
            </a:xfrm>
            <a:custGeom>
              <a:avLst/>
              <a:gdLst/>
              <a:ahLst/>
              <a:cxnLst/>
              <a:rect r="r" b="b" t="t" l="l"/>
              <a:pathLst>
                <a:path h="1771329" w="6186311">
                  <a:moveTo>
                    <a:pt x="6061851" y="1771329"/>
                  </a:moveTo>
                  <a:lnTo>
                    <a:pt x="124460" y="1771329"/>
                  </a:lnTo>
                  <a:cubicBezTo>
                    <a:pt x="55880" y="1771329"/>
                    <a:pt x="0" y="1715449"/>
                    <a:pt x="0" y="164686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061851" y="0"/>
                  </a:lnTo>
                  <a:cubicBezTo>
                    <a:pt x="6130431" y="0"/>
                    <a:pt x="6186311" y="55880"/>
                    <a:pt x="6186311" y="124460"/>
                  </a:cubicBezTo>
                  <a:lnTo>
                    <a:pt x="6186311" y="1646869"/>
                  </a:lnTo>
                  <a:cubicBezTo>
                    <a:pt x="6186311" y="1715449"/>
                    <a:pt x="6130431" y="1771329"/>
                    <a:pt x="6061851" y="1771329"/>
                  </a:cubicBezTo>
                  <a:close/>
                </a:path>
              </a:pathLst>
            </a:custGeom>
            <a:solidFill>
              <a:srgbClr val="4E46A6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665945" y="2522096"/>
            <a:ext cx="15147865" cy="5657850"/>
            <a:chOff x="0" y="0"/>
            <a:chExt cx="5124092" cy="191389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124093" cy="1913890"/>
            </a:xfrm>
            <a:custGeom>
              <a:avLst/>
              <a:gdLst/>
              <a:ahLst/>
              <a:cxnLst/>
              <a:rect r="r" b="b" t="t" l="l"/>
              <a:pathLst>
                <a:path h="1913890" w="5124093">
                  <a:moveTo>
                    <a:pt x="4999632" y="1913890"/>
                  </a:moveTo>
                  <a:lnTo>
                    <a:pt x="124460" y="1913890"/>
                  </a:lnTo>
                  <a:cubicBezTo>
                    <a:pt x="55880" y="1913890"/>
                    <a:pt x="0" y="1858010"/>
                    <a:pt x="0" y="17894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999633" y="0"/>
                  </a:lnTo>
                  <a:cubicBezTo>
                    <a:pt x="5068213" y="0"/>
                    <a:pt x="5124093" y="55880"/>
                    <a:pt x="5124093" y="124460"/>
                  </a:cubicBezTo>
                  <a:lnTo>
                    <a:pt x="5124093" y="1789430"/>
                  </a:lnTo>
                  <a:cubicBezTo>
                    <a:pt x="5124093" y="1858010"/>
                    <a:pt x="5068213" y="1913890"/>
                    <a:pt x="4999633" y="1913890"/>
                  </a:cubicBezTo>
                  <a:close/>
                </a:path>
              </a:pathLst>
            </a:custGeom>
            <a:solidFill>
              <a:srgbClr val="661B5C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9007073" y="4535501"/>
            <a:ext cx="7288890" cy="3644445"/>
            <a:chOff x="0" y="0"/>
            <a:chExt cx="9718520" cy="4859260"/>
          </a:xfrm>
        </p:grpSpPr>
        <p:sp>
          <p:nvSpPr>
            <p:cNvPr name="Freeform 7" id="7"/>
            <p:cNvSpPr/>
            <p:nvPr/>
          </p:nvSpPr>
          <p:spPr>
            <a:xfrm flipH="false" flipV="false" rot="-10800000">
              <a:off x="0" y="0"/>
              <a:ext cx="9718520" cy="4859260"/>
            </a:xfrm>
            <a:custGeom>
              <a:avLst/>
              <a:gdLst/>
              <a:ahLst/>
              <a:cxnLst/>
              <a:rect r="r" b="b" t="t" l="l"/>
              <a:pathLst>
                <a:path h="4859260" w="9718520">
                  <a:moveTo>
                    <a:pt x="0" y="0"/>
                  </a:moveTo>
                  <a:lnTo>
                    <a:pt x="9718520" y="0"/>
                  </a:lnTo>
                  <a:lnTo>
                    <a:pt x="9718520" y="4859260"/>
                  </a:lnTo>
                  <a:lnTo>
                    <a:pt x="0" y="48592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10800000">
              <a:off x="1014319" y="1014319"/>
              <a:ext cx="7689883" cy="3844941"/>
            </a:xfrm>
            <a:custGeom>
              <a:avLst/>
              <a:gdLst/>
              <a:ahLst/>
              <a:cxnLst/>
              <a:rect r="r" b="b" t="t" l="l"/>
              <a:pathLst>
                <a:path h="3844941" w="7689883">
                  <a:moveTo>
                    <a:pt x="0" y="0"/>
                  </a:moveTo>
                  <a:lnTo>
                    <a:pt x="7689883" y="0"/>
                  </a:lnTo>
                  <a:lnTo>
                    <a:pt x="7689883" y="3844941"/>
                  </a:lnTo>
                  <a:lnTo>
                    <a:pt x="0" y="38449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10199631" y="1588687"/>
            <a:ext cx="4903774" cy="6591259"/>
          </a:xfrm>
          <a:custGeom>
            <a:avLst/>
            <a:gdLst/>
            <a:ahLst/>
            <a:cxnLst/>
            <a:rect r="r" b="b" t="t" l="l"/>
            <a:pathLst>
              <a:path h="6591259" w="4903774">
                <a:moveTo>
                  <a:pt x="0" y="0"/>
                </a:moveTo>
                <a:lnTo>
                  <a:pt x="4903774" y="0"/>
                </a:lnTo>
                <a:lnTo>
                  <a:pt x="4903774" y="6591259"/>
                </a:lnTo>
                <a:lnTo>
                  <a:pt x="0" y="65912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-708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492626" y="3409107"/>
            <a:ext cx="7172920" cy="31343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348"/>
              </a:lnSpc>
            </a:pPr>
            <a:r>
              <a:rPr lang="en-US" sz="10205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Designing</a:t>
            </a:r>
          </a:p>
          <a:p>
            <a:pPr algn="l">
              <a:lnSpc>
                <a:spcPts val="12348"/>
              </a:lnSpc>
            </a:pPr>
            <a:r>
              <a:rPr lang="en-US" sz="10205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Vaccines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492626" y="6752401"/>
            <a:ext cx="7172920" cy="4378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71"/>
              </a:lnSpc>
              <a:spcBef>
                <a:spcPct val="0"/>
              </a:spcBef>
            </a:pPr>
            <a:r>
              <a:rPr lang="en-US" sz="2551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From development to distribution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1998670" y="1649953"/>
            <a:ext cx="5408926" cy="461776"/>
            <a:chOff x="0" y="0"/>
            <a:chExt cx="7211901" cy="61570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26686" cy="615701"/>
            </a:xfrm>
            <a:custGeom>
              <a:avLst/>
              <a:gdLst/>
              <a:ahLst/>
              <a:cxnLst/>
              <a:rect r="r" b="b" t="t" l="l"/>
              <a:pathLst>
                <a:path h="615701" w="726686">
                  <a:moveTo>
                    <a:pt x="0" y="0"/>
                  </a:moveTo>
                  <a:lnTo>
                    <a:pt x="726686" y="0"/>
                  </a:lnTo>
                  <a:lnTo>
                    <a:pt x="726686" y="615701"/>
                  </a:lnTo>
                  <a:lnTo>
                    <a:pt x="0" y="6157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 rot="0">
              <a:off x="883233" y="93690"/>
              <a:ext cx="6328668" cy="4057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520"/>
                </a:lnSpc>
                <a:spcBef>
                  <a:spcPct val="0"/>
                </a:spcBef>
              </a:pPr>
              <a:r>
                <a:rPr lang="en-US" sz="1800" spc="179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ARCHIMEDES PHARMA</a:t>
              </a: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7444680" y="9220200"/>
            <a:ext cx="3398639" cy="2501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 spc="151">
                <a:solidFill>
                  <a:srgbClr val="F5F5EF"/>
                </a:solidFill>
                <a:latin typeface="Roboto"/>
                <a:ea typeface="Roboto"/>
                <a:cs typeface="Roboto"/>
                <a:sym typeface="Roboto"/>
              </a:rPr>
              <a:t>ARCHIMEDES PHARMA | </a:t>
            </a:r>
            <a:r>
              <a:rPr lang="en-US" b="true" sz="1400" spc="151">
                <a:solidFill>
                  <a:srgbClr val="F5F5EF"/>
                </a:solidFill>
                <a:latin typeface="Roboto Bold"/>
                <a:ea typeface="Roboto Bold"/>
                <a:cs typeface="Roboto Bold"/>
                <a:sym typeface="Roboto Bold"/>
              </a:rPr>
              <a:t>VACCINES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0EB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425751" y="-17393"/>
            <a:ext cx="9240342" cy="10304393"/>
            <a:chOff x="0" y="0"/>
            <a:chExt cx="3125745" cy="34856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125746" cy="3485684"/>
            </a:xfrm>
            <a:custGeom>
              <a:avLst/>
              <a:gdLst/>
              <a:ahLst/>
              <a:cxnLst/>
              <a:rect r="r" b="b" t="t" l="l"/>
              <a:pathLst>
                <a:path h="3485684" w="3125746">
                  <a:moveTo>
                    <a:pt x="3001285" y="3485683"/>
                  </a:moveTo>
                  <a:lnTo>
                    <a:pt x="124460" y="3485683"/>
                  </a:lnTo>
                  <a:cubicBezTo>
                    <a:pt x="55880" y="3485683"/>
                    <a:pt x="0" y="3429804"/>
                    <a:pt x="0" y="336122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1286" y="0"/>
                  </a:lnTo>
                  <a:cubicBezTo>
                    <a:pt x="3069866" y="0"/>
                    <a:pt x="3125746" y="55880"/>
                    <a:pt x="3125746" y="124460"/>
                  </a:cubicBezTo>
                  <a:lnTo>
                    <a:pt x="3125746" y="3361224"/>
                  </a:lnTo>
                  <a:cubicBezTo>
                    <a:pt x="3125746" y="3429804"/>
                    <a:pt x="3069866" y="3485684"/>
                    <a:pt x="3001286" y="3485684"/>
                  </a:cubicBezTo>
                  <a:close/>
                </a:path>
              </a:pathLst>
            </a:custGeom>
            <a:solidFill>
              <a:srgbClr val="4E46A6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1704454" y="5143500"/>
            <a:ext cx="9062659" cy="9062659"/>
            <a:chOff x="0" y="0"/>
            <a:chExt cx="12083545" cy="12083545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0"/>
              <a:ext cx="12083545" cy="12083545"/>
              <a:chOff x="0" y="0"/>
              <a:chExt cx="6350000" cy="63500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6350000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FFFF">
                  <a:alpha val="9804"/>
                </a:srgbClr>
              </a:solidFill>
            </p:spPr>
          </p:sp>
        </p:grpSp>
        <p:grpSp>
          <p:nvGrpSpPr>
            <p:cNvPr name="Group 7" id="7"/>
            <p:cNvGrpSpPr/>
            <p:nvPr/>
          </p:nvGrpSpPr>
          <p:grpSpPr>
            <a:xfrm rot="0">
              <a:off x="1107282" y="1107282"/>
              <a:ext cx="9868982" cy="9868982"/>
              <a:chOff x="0" y="0"/>
              <a:chExt cx="6350000" cy="63500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6350000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FFFF">
                  <a:alpha val="9804"/>
                </a:srgbClr>
              </a:solidFill>
            </p:spPr>
          </p:sp>
        </p:grpSp>
      </p:grpSp>
      <p:grpSp>
        <p:nvGrpSpPr>
          <p:cNvPr name="Group 9" id="9"/>
          <p:cNvGrpSpPr/>
          <p:nvPr/>
        </p:nvGrpSpPr>
        <p:grpSpPr>
          <a:xfrm rot="0">
            <a:off x="6456716" y="1565268"/>
            <a:ext cx="8135926" cy="7401678"/>
            <a:chOff x="0" y="0"/>
            <a:chExt cx="2752153" cy="250377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752153" cy="2503778"/>
            </a:xfrm>
            <a:custGeom>
              <a:avLst/>
              <a:gdLst/>
              <a:ahLst/>
              <a:cxnLst/>
              <a:rect r="r" b="b" t="t" l="l"/>
              <a:pathLst>
                <a:path h="2503778" w="2752153">
                  <a:moveTo>
                    <a:pt x="2627693" y="2503777"/>
                  </a:moveTo>
                  <a:lnTo>
                    <a:pt x="124460" y="2503777"/>
                  </a:lnTo>
                  <a:cubicBezTo>
                    <a:pt x="55880" y="2503777"/>
                    <a:pt x="0" y="2447897"/>
                    <a:pt x="0" y="237931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627693" y="0"/>
                  </a:lnTo>
                  <a:cubicBezTo>
                    <a:pt x="2696273" y="0"/>
                    <a:pt x="2752153" y="55880"/>
                    <a:pt x="2752153" y="124460"/>
                  </a:cubicBezTo>
                  <a:lnTo>
                    <a:pt x="2752153" y="2379318"/>
                  </a:lnTo>
                  <a:cubicBezTo>
                    <a:pt x="2752153" y="2447897"/>
                    <a:pt x="2696273" y="2503778"/>
                    <a:pt x="2627693" y="2503778"/>
                  </a:cubicBezTo>
                  <a:close/>
                </a:path>
              </a:pathLst>
            </a:custGeom>
            <a:solidFill>
              <a:srgbClr val="661B5C"/>
            </a:solidFill>
          </p:spPr>
        </p:sp>
      </p:grpSp>
      <p:sp>
        <p:nvSpPr>
          <p:cNvPr name="Freeform 11" id="11"/>
          <p:cNvSpPr/>
          <p:nvPr/>
        </p:nvSpPr>
        <p:spPr>
          <a:xfrm flipH="true" flipV="false" rot="0">
            <a:off x="13545837" y="3849684"/>
            <a:ext cx="4947375" cy="7600717"/>
          </a:xfrm>
          <a:custGeom>
            <a:avLst/>
            <a:gdLst/>
            <a:ahLst/>
            <a:cxnLst/>
            <a:rect r="r" b="b" t="t" l="l"/>
            <a:pathLst>
              <a:path h="7600717" w="4947375">
                <a:moveTo>
                  <a:pt x="4947376" y="0"/>
                </a:moveTo>
                <a:lnTo>
                  <a:pt x="0" y="0"/>
                </a:lnTo>
                <a:lnTo>
                  <a:pt x="0" y="7600717"/>
                </a:lnTo>
                <a:lnTo>
                  <a:pt x="4947376" y="7600717"/>
                </a:lnTo>
                <a:lnTo>
                  <a:pt x="4947376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028700" y="3467008"/>
            <a:ext cx="4909389" cy="23215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002"/>
              </a:lnSpc>
            </a:pPr>
            <a:r>
              <a:rPr lang="en-US" b="true" sz="811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Content</a:t>
            </a:r>
          </a:p>
          <a:p>
            <a:pPr algn="l">
              <a:lnSpc>
                <a:spcPts val="9002"/>
              </a:lnSpc>
            </a:pPr>
            <a:r>
              <a:rPr lang="en-US" b="true" sz="811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Outline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28700" y="6045907"/>
            <a:ext cx="4465827" cy="38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sz="2199" b="true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Topics for discussion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486335" y="2977697"/>
            <a:ext cx="5662739" cy="36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F5F5EF"/>
                </a:solidFill>
                <a:latin typeface="Roboto"/>
                <a:ea typeface="Roboto"/>
                <a:cs typeface="Roboto"/>
                <a:sym typeface="Roboto"/>
              </a:rPr>
              <a:t>Introduction to vaccines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626606" y="2968172"/>
            <a:ext cx="404366" cy="415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b="true" sz="2400">
                <a:solidFill>
                  <a:srgbClr val="F5F5EF"/>
                </a:solidFill>
                <a:latin typeface="Roboto Bold"/>
                <a:ea typeface="Roboto Bold"/>
                <a:cs typeface="Roboto Bold"/>
                <a:sym typeface="Roboto Bold"/>
              </a:rPr>
              <a:t>01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626606" y="3999029"/>
            <a:ext cx="383381" cy="415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b="true" sz="2400">
                <a:solidFill>
                  <a:srgbClr val="F5F5EF"/>
                </a:solidFill>
                <a:latin typeface="Roboto Bold"/>
                <a:ea typeface="Roboto Bold"/>
                <a:cs typeface="Roboto Bold"/>
                <a:sym typeface="Roboto Bold"/>
              </a:rPr>
              <a:t>02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8486335" y="4008554"/>
            <a:ext cx="5662739" cy="36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940"/>
              </a:lnSpc>
              <a:spcBef>
                <a:spcPct val="0"/>
              </a:spcBef>
            </a:pPr>
            <a:r>
              <a:rPr lang="en-US" sz="2100" u="none">
                <a:solidFill>
                  <a:srgbClr val="F5F5EF"/>
                </a:solidFill>
                <a:latin typeface="Roboto"/>
                <a:ea typeface="Roboto"/>
                <a:cs typeface="Roboto"/>
                <a:sym typeface="Roboto"/>
              </a:rPr>
              <a:t>Types and forms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626606" y="5029887"/>
            <a:ext cx="396329" cy="415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b="true" sz="2400">
                <a:solidFill>
                  <a:srgbClr val="F5F5EF"/>
                </a:solidFill>
                <a:latin typeface="Roboto Bold"/>
                <a:ea typeface="Roboto Bold"/>
                <a:cs typeface="Roboto Bold"/>
                <a:sym typeface="Roboto Bold"/>
              </a:rPr>
              <a:t>03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8486335" y="5039412"/>
            <a:ext cx="5662739" cy="36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940"/>
              </a:lnSpc>
              <a:spcBef>
                <a:spcPct val="0"/>
              </a:spcBef>
            </a:pPr>
            <a:r>
              <a:rPr lang="en-US" sz="2100" u="none">
                <a:solidFill>
                  <a:srgbClr val="F5F5EF"/>
                </a:solidFill>
                <a:latin typeface="Roboto"/>
                <a:ea typeface="Roboto"/>
                <a:cs typeface="Roboto"/>
                <a:sym typeface="Roboto"/>
              </a:rPr>
              <a:t>Challenges and opportunities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7626606" y="6060744"/>
            <a:ext cx="404366" cy="415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b="true" sz="2400">
                <a:solidFill>
                  <a:srgbClr val="F5F5EF"/>
                </a:solidFill>
                <a:latin typeface="Roboto Bold"/>
                <a:ea typeface="Roboto Bold"/>
                <a:cs typeface="Roboto Bold"/>
                <a:sym typeface="Roboto Bold"/>
              </a:rPr>
              <a:t>04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8486335" y="6070269"/>
            <a:ext cx="5662739" cy="36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940"/>
              </a:lnSpc>
              <a:spcBef>
                <a:spcPct val="0"/>
              </a:spcBef>
            </a:pPr>
            <a:r>
              <a:rPr lang="en-US" sz="2100" u="none">
                <a:solidFill>
                  <a:srgbClr val="F5F5EF"/>
                </a:solidFill>
                <a:latin typeface="Roboto"/>
                <a:ea typeface="Roboto"/>
                <a:cs typeface="Roboto"/>
                <a:sym typeface="Roboto"/>
              </a:rPr>
              <a:t>Vaccine development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7626606" y="7091601"/>
            <a:ext cx="402729" cy="415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b="true" sz="2400">
                <a:solidFill>
                  <a:srgbClr val="F5F5EF"/>
                </a:solidFill>
                <a:latin typeface="Roboto Bold"/>
                <a:ea typeface="Roboto Bold"/>
                <a:cs typeface="Roboto Bold"/>
                <a:sym typeface="Roboto Bold"/>
              </a:rPr>
              <a:t>05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8486335" y="7101126"/>
            <a:ext cx="5662739" cy="36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940"/>
              </a:lnSpc>
              <a:spcBef>
                <a:spcPct val="0"/>
              </a:spcBef>
            </a:pPr>
            <a:r>
              <a:rPr lang="en-US" sz="2100" u="none">
                <a:solidFill>
                  <a:srgbClr val="F5F5EF"/>
                </a:solidFill>
                <a:latin typeface="Roboto"/>
                <a:ea typeface="Roboto"/>
                <a:cs typeface="Roboto"/>
                <a:sym typeface="Roboto"/>
              </a:rPr>
              <a:t>About Archimedes Pharma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028700" y="9220200"/>
            <a:ext cx="3398639" cy="2501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 spc="15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ARCHIMEDES PHARMA | </a:t>
            </a:r>
            <a:r>
              <a:rPr lang="en-US" b="true" sz="1400" spc="15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VACCINES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E46A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46731" y="4525958"/>
            <a:ext cx="8865396" cy="4211435"/>
            <a:chOff x="0" y="0"/>
            <a:chExt cx="2998912" cy="142460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998912" cy="1424609"/>
            </a:xfrm>
            <a:custGeom>
              <a:avLst/>
              <a:gdLst/>
              <a:ahLst/>
              <a:cxnLst/>
              <a:rect r="r" b="b" t="t" l="l"/>
              <a:pathLst>
                <a:path h="1424609" w="2998912">
                  <a:moveTo>
                    <a:pt x="2874452" y="1424609"/>
                  </a:moveTo>
                  <a:lnTo>
                    <a:pt x="124460" y="1424609"/>
                  </a:lnTo>
                  <a:cubicBezTo>
                    <a:pt x="55880" y="1424609"/>
                    <a:pt x="0" y="1368729"/>
                    <a:pt x="0" y="130014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874452" y="0"/>
                  </a:lnTo>
                  <a:cubicBezTo>
                    <a:pt x="2943032" y="0"/>
                    <a:pt x="2998912" y="55880"/>
                    <a:pt x="2998912" y="124460"/>
                  </a:cubicBezTo>
                  <a:lnTo>
                    <a:pt x="2998912" y="1300149"/>
                  </a:lnTo>
                  <a:cubicBezTo>
                    <a:pt x="2998912" y="1368729"/>
                    <a:pt x="2943032" y="1424609"/>
                    <a:pt x="2874452" y="1424609"/>
                  </a:cubicBezTo>
                  <a:close/>
                </a:path>
              </a:pathLst>
            </a:custGeom>
            <a:solidFill>
              <a:srgbClr val="661B5C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488452" y="5097595"/>
            <a:ext cx="7460587" cy="29991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94"/>
              </a:lnSpc>
              <a:spcBef>
                <a:spcPct val="0"/>
              </a:spcBef>
            </a:pPr>
            <a:r>
              <a:rPr lang="en-US" sz="1924">
                <a:solidFill>
                  <a:srgbClr val="F5F5EF"/>
                </a:solidFill>
                <a:latin typeface="Roboto"/>
                <a:ea typeface="Roboto"/>
                <a:cs typeface="Roboto"/>
                <a:sym typeface="Roboto"/>
              </a:rPr>
              <a:t>Presentations are communication tools that can be used as demonstrations, lectures, speeches, reports and more. It is mostly presented before an audience.</a:t>
            </a:r>
          </a:p>
          <a:p>
            <a:pPr algn="l">
              <a:lnSpc>
                <a:spcPts val="2694"/>
              </a:lnSpc>
              <a:spcBef>
                <a:spcPct val="0"/>
              </a:spcBef>
            </a:pPr>
          </a:p>
          <a:p>
            <a:pPr algn="l">
              <a:lnSpc>
                <a:spcPts val="2694"/>
              </a:lnSpc>
              <a:spcBef>
                <a:spcPct val="0"/>
              </a:spcBef>
            </a:pPr>
            <a:r>
              <a:rPr lang="en-US" sz="1924">
                <a:solidFill>
                  <a:srgbClr val="F5F5EF"/>
                </a:solidFill>
                <a:latin typeface="Roboto"/>
                <a:ea typeface="Roboto"/>
                <a:cs typeface="Roboto"/>
                <a:sym typeface="Roboto"/>
              </a:rPr>
              <a:t>It serves a variety of purposes, making presentations powerful tools for convincing and teaching. To create a stunning presentation, it's best to simplify your thoughts. Start with an outline of topics and identify highlights, which can be applied to whatever subject you plan on discussing.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10061553" y="4354508"/>
            <a:ext cx="7479715" cy="4554335"/>
            <a:chOff x="0" y="0"/>
            <a:chExt cx="2752153" cy="167576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752153" cy="1675762"/>
            </a:xfrm>
            <a:custGeom>
              <a:avLst/>
              <a:gdLst/>
              <a:ahLst/>
              <a:cxnLst/>
              <a:rect r="r" b="b" t="t" l="l"/>
              <a:pathLst>
                <a:path h="1675762" w="2752153">
                  <a:moveTo>
                    <a:pt x="2627693" y="1675762"/>
                  </a:moveTo>
                  <a:lnTo>
                    <a:pt x="124460" y="1675762"/>
                  </a:lnTo>
                  <a:cubicBezTo>
                    <a:pt x="55880" y="1675762"/>
                    <a:pt x="0" y="1619882"/>
                    <a:pt x="0" y="155130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627693" y="0"/>
                  </a:lnTo>
                  <a:cubicBezTo>
                    <a:pt x="2696273" y="0"/>
                    <a:pt x="2752153" y="55880"/>
                    <a:pt x="2752153" y="124460"/>
                  </a:cubicBezTo>
                  <a:lnTo>
                    <a:pt x="2752153" y="1551303"/>
                  </a:lnTo>
                  <a:cubicBezTo>
                    <a:pt x="2752153" y="1619882"/>
                    <a:pt x="2696273" y="1675762"/>
                    <a:pt x="2627693" y="1675762"/>
                  </a:cubicBezTo>
                  <a:close/>
                </a:path>
              </a:pathLst>
            </a:custGeom>
            <a:solidFill>
              <a:srgbClr val="15193B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624157" y="5731589"/>
            <a:ext cx="6354509" cy="3177254"/>
            <a:chOff x="0" y="0"/>
            <a:chExt cx="8472678" cy="4236339"/>
          </a:xfrm>
        </p:grpSpPr>
        <p:sp>
          <p:nvSpPr>
            <p:cNvPr name="Freeform 8" id="8"/>
            <p:cNvSpPr/>
            <p:nvPr/>
          </p:nvSpPr>
          <p:spPr>
            <a:xfrm flipH="false" flipV="false" rot="-10800000">
              <a:off x="0" y="0"/>
              <a:ext cx="8472678" cy="4236339"/>
            </a:xfrm>
            <a:custGeom>
              <a:avLst/>
              <a:gdLst/>
              <a:ahLst/>
              <a:cxnLst/>
              <a:rect r="r" b="b" t="t" l="l"/>
              <a:pathLst>
                <a:path h="4236339" w="8472678">
                  <a:moveTo>
                    <a:pt x="0" y="0"/>
                  </a:moveTo>
                  <a:lnTo>
                    <a:pt x="8472678" y="0"/>
                  </a:lnTo>
                  <a:lnTo>
                    <a:pt x="8472678" y="4236339"/>
                  </a:lnTo>
                  <a:lnTo>
                    <a:pt x="0" y="42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10800000">
              <a:off x="884291" y="884291"/>
              <a:ext cx="6704097" cy="3352049"/>
            </a:xfrm>
            <a:custGeom>
              <a:avLst/>
              <a:gdLst/>
              <a:ahLst/>
              <a:cxnLst/>
              <a:rect r="r" b="b" t="t" l="l"/>
              <a:pathLst>
                <a:path h="3352049" w="6704097">
                  <a:moveTo>
                    <a:pt x="0" y="0"/>
                  </a:moveTo>
                  <a:lnTo>
                    <a:pt x="6704097" y="0"/>
                  </a:lnTo>
                  <a:lnTo>
                    <a:pt x="6704097" y="3352048"/>
                  </a:lnTo>
                  <a:lnTo>
                    <a:pt x="0" y="33520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1356270" y="3231859"/>
            <a:ext cx="4711597" cy="5670834"/>
          </a:xfrm>
          <a:custGeom>
            <a:avLst/>
            <a:gdLst/>
            <a:ahLst/>
            <a:cxnLst/>
            <a:rect r="r" b="b" t="t" l="l"/>
            <a:pathLst>
              <a:path h="5670834" w="4711597">
                <a:moveTo>
                  <a:pt x="0" y="0"/>
                </a:moveTo>
                <a:lnTo>
                  <a:pt x="4711597" y="0"/>
                </a:lnTo>
                <a:lnTo>
                  <a:pt x="4711597" y="5670834"/>
                </a:lnTo>
                <a:lnTo>
                  <a:pt x="0" y="56708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-3371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1704242"/>
            <a:ext cx="8865396" cy="11041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960"/>
              </a:lnSpc>
              <a:spcBef>
                <a:spcPct val="0"/>
              </a:spcBef>
            </a:pPr>
            <a:r>
              <a:rPr lang="en-US" b="true" sz="6400">
                <a:solidFill>
                  <a:srgbClr val="F5F5EF"/>
                </a:solidFill>
                <a:latin typeface="Roboto Bold"/>
                <a:ea typeface="Roboto Bold"/>
                <a:cs typeface="Roboto Bold"/>
                <a:sym typeface="Roboto Bold"/>
              </a:rPr>
              <a:t>What are vaccines?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2995706"/>
            <a:ext cx="8865396" cy="382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81"/>
              </a:lnSpc>
              <a:spcBef>
                <a:spcPct val="0"/>
              </a:spcBef>
            </a:pPr>
            <a:r>
              <a:rPr lang="en-US" sz="2200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These are immunity inducers.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3535174" y="990600"/>
            <a:ext cx="3398639" cy="2501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 spc="15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ARCHIMEDES PHARMA | </a:t>
            </a:r>
            <a:r>
              <a:rPr lang="en-US" b="true" sz="1400" spc="15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VACCINES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0EB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705876" y="1545108"/>
            <a:ext cx="10553424" cy="5331746"/>
            <a:chOff x="0" y="0"/>
            <a:chExt cx="3569924" cy="180357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569924" cy="1803578"/>
            </a:xfrm>
            <a:custGeom>
              <a:avLst/>
              <a:gdLst/>
              <a:ahLst/>
              <a:cxnLst/>
              <a:rect r="r" b="b" t="t" l="l"/>
              <a:pathLst>
                <a:path h="1803578" w="3569924">
                  <a:moveTo>
                    <a:pt x="3445464" y="1803578"/>
                  </a:moveTo>
                  <a:lnTo>
                    <a:pt x="124460" y="1803578"/>
                  </a:lnTo>
                  <a:cubicBezTo>
                    <a:pt x="55880" y="1803578"/>
                    <a:pt x="0" y="1747698"/>
                    <a:pt x="0" y="167911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45464" y="0"/>
                  </a:lnTo>
                  <a:cubicBezTo>
                    <a:pt x="3514044" y="0"/>
                    <a:pt x="3569924" y="55880"/>
                    <a:pt x="3569924" y="124460"/>
                  </a:cubicBezTo>
                  <a:lnTo>
                    <a:pt x="3569924" y="1679118"/>
                  </a:lnTo>
                  <a:cubicBezTo>
                    <a:pt x="3569924" y="1747698"/>
                    <a:pt x="3514044" y="1803578"/>
                    <a:pt x="3445464" y="1803578"/>
                  </a:cubicBezTo>
                  <a:close/>
                </a:path>
              </a:pathLst>
            </a:custGeom>
            <a:solidFill>
              <a:srgbClr val="15193B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028700" y="1545108"/>
            <a:ext cx="5231176" cy="5331746"/>
            <a:chOff x="0" y="0"/>
            <a:chExt cx="1769558" cy="180357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769558" cy="1803578"/>
            </a:xfrm>
            <a:custGeom>
              <a:avLst/>
              <a:gdLst/>
              <a:ahLst/>
              <a:cxnLst/>
              <a:rect r="r" b="b" t="t" l="l"/>
              <a:pathLst>
                <a:path h="1803578" w="1769558">
                  <a:moveTo>
                    <a:pt x="1645098" y="1803578"/>
                  </a:moveTo>
                  <a:lnTo>
                    <a:pt x="124460" y="1803578"/>
                  </a:lnTo>
                  <a:cubicBezTo>
                    <a:pt x="55880" y="1803578"/>
                    <a:pt x="0" y="1747698"/>
                    <a:pt x="0" y="167911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645098" y="0"/>
                  </a:lnTo>
                  <a:cubicBezTo>
                    <a:pt x="1713678" y="0"/>
                    <a:pt x="1769558" y="55880"/>
                    <a:pt x="1769558" y="124460"/>
                  </a:cubicBezTo>
                  <a:lnTo>
                    <a:pt x="1769558" y="1679118"/>
                  </a:lnTo>
                  <a:cubicBezTo>
                    <a:pt x="1769558" y="1747698"/>
                    <a:pt x="1713678" y="1803578"/>
                    <a:pt x="1645098" y="1803578"/>
                  </a:cubicBezTo>
                  <a:close/>
                </a:path>
              </a:pathLst>
            </a:custGeom>
            <a:solidFill>
              <a:srgbClr val="4E46A6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340111" y="4546625"/>
            <a:ext cx="4660457" cy="2330229"/>
            <a:chOff x="0" y="0"/>
            <a:chExt cx="6213943" cy="3106972"/>
          </a:xfrm>
        </p:grpSpPr>
        <p:sp>
          <p:nvSpPr>
            <p:cNvPr name="Freeform 7" id="7"/>
            <p:cNvSpPr/>
            <p:nvPr/>
          </p:nvSpPr>
          <p:spPr>
            <a:xfrm flipH="false" flipV="false" rot="-10800000">
              <a:off x="0" y="0"/>
              <a:ext cx="6213943" cy="3106972"/>
            </a:xfrm>
            <a:custGeom>
              <a:avLst/>
              <a:gdLst/>
              <a:ahLst/>
              <a:cxnLst/>
              <a:rect r="r" b="b" t="t" l="l"/>
              <a:pathLst>
                <a:path h="3106972" w="6213943">
                  <a:moveTo>
                    <a:pt x="0" y="0"/>
                  </a:moveTo>
                  <a:lnTo>
                    <a:pt x="6213943" y="0"/>
                  </a:lnTo>
                  <a:lnTo>
                    <a:pt x="6213943" y="3106972"/>
                  </a:lnTo>
                  <a:lnTo>
                    <a:pt x="0" y="31069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10800000">
              <a:off x="648547" y="648547"/>
              <a:ext cx="4916849" cy="2458424"/>
            </a:xfrm>
            <a:custGeom>
              <a:avLst/>
              <a:gdLst/>
              <a:ahLst/>
              <a:cxnLst/>
              <a:rect r="r" b="b" t="t" l="l"/>
              <a:pathLst>
                <a:path h="2458424" w="4916849">
                  <a:moveTo>
                    <a:pt x="0" y="0"/>
                  </a:moveTo>
                  <a:lnTo>
                    <a:pt x="4916849" y="0"/>
                  </a:lnTo>
                  <a:lnTo>
                    <a:pt x="4916849" y="2458425"/>
                  </a:lnTo>
                  <a:lnTo>
                    <a:pt x="0" y="24584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1946585" y="931971"/>
            <a:ext cx="3447510" cy="5944883"/>
          </a:xfrm>
          <a:custGeom>
            <a:avLst/>
            <a:gdLst/>
            <a:ahLst/>
            <a:cxnLst/>
            <a:rect r="r" b="b" t="t" l="l"/>
            <a:pathLst>
              <a:path h="5944883" w="3447510">
                <a:moveTo>
                  <a:pt x="0" y="0"/>
                </a:moveTo>
                <a:lnTo>
                  <a:pt x="3447510" y="0"/>
                </a:lnTo>
                <a:lnTo>
                  <a:pt x="3447510" y="5944883"/>
                </a:lnTo>
                <a:lnTo>
                  <a:pt x="0" y="59448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-75248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12403773" y="7290274"/>
            <a:ext cx="4995922" cy="1021234"/>
            <a:chOff x="0" y="0"/>
            <a:chExt cx="3047248" cy="66194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047248" cy="661944"/>
            </a:xfrm>
            <a:custGeom>
              <a:avLst/>
              <a:gdLst/>
              <a:ahLst/>
              <a:cxnLst/>
              <a:rect r="r" b="b" t="t" l="l"/>
              <a:pathLst>
                <a:path h="661944" w="3047248">
                  <a:moveTo>
                    <a:pt x="2922787" y="661943"/>
                  </a:moveTo>
                  <a:lnTo>
                    <a:pt x="124460" y="661943"/>
                  </a:lnTo>
                  <a:cubicBezTo>
                    <a:pt x="55880" y="661943"/>
                    <a:pt x="0" y="606064"/>
                    <a:pt x="0" y="5374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922788" y="0"/>
                  </a:lnTo>
                  <a:cubicBezTo>
                    <a:pt x="2991368" y="0"/>
                    <a:pt x="3047248" y="55880"/>
                    <a:pt x="3047248" y="124460"/>
                  </a:cubicBezTo>
                  <a:lnTo>
                    <a:pt x="3047248" y="537484"/>
                  </a:lnTo>
                  <a:cubicBezTo>
                    <a:pt x="3047248" y="606064"/>
                    <a:pt x="2991368" y="661944"/>
                    <a:pt x="2922788" y="661944"/>
                  </a:cubicBezTo>
                  <a:close/>
                </a:path>
              </a:pathLst>
            </a:custGeom>
            <a:solidFill>
              <a:srgbClr val="4E46A6"/>
            </a:solid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13512387" y="7594199"/>
            <a:ext cx="2839355" cy="36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—  Ishan Oswal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155427" y="2386705"/>
            <a:ext cx="7654321" cy="35152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661"/>
              </a:lnSpc>
            </a:pPr>
            <a:r>
              <a:rPr lang="en-US" sz="2824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Vaccines are extremely cost-effective, giving kids a healthy start in life and supporting the economic and educational foundations of entire communities. They directly lead to a healthy workforce, which is so critical to long-term development and prosperity in all countries.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58253" y="9220200"/>
            <a:ext cx="3398639" cy="2501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 spc="15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ARCHIMEDES PHARMA | </a:t>
            </a:r>
            <a:r>
              <a:rPr lang="en-US" b="true" sz="1400" spc="15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VACCINES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0EB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310600"/>
            <a:ext cx="18288000" cy="5236410"/>
            <a:chOff x="0" y="0"/>
            <a:chExt cx="6186311" cy="177132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186311" cy="1771329"/>
            </a:xfrm>
            <a:custGeom>
              <a:avLst/>
              <a:gdLst/>
              <a:ahLst/>
              <a:cxnLst/>
              <a:rect r="r" b="b" t="t" l="l"/>
              <a:pathLst>
                <a:path h="1771329" w="6186311">
                  <a:moveTo>
                    <a:pt x="6061851" y="1771329"/>
                  </a:moveTo>
                  <a:lnTo>
                    <a:pt x="124460" y="1771329"/>
                  </a:lnTo>
                  <a:cubicBezTo>
                    <a:pt x="55880" y="1771329"/>
                    <a:pt x="0" y="1715449"/>
                    <a:pt x="0" y="164686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061851" y="0"/>
                  </a:lnTo>
                  <a:cubicBezTo>
                    <a:pt x="6130431" y="0"/>
                    <a:pt x="6186311" y="55880"/>
                    <a:pt x="6186311" y="124460"/>
                  </a:cubicBezTo>
                  <a:lnTo>
                    <a:pt x="6186311" y="1646869"/>
                  </a:lnTo>
                  <a:cubicBezTo>
                    <a:pt x="6186311" y="1715449"/>
                    <a:pt x="6130431" y="1771329"/>
                    <a:pt x="6061851" y="1771329"/>
                  </a:cubicBezTo>
                  <a:close/>
                </a:path>
              </a:pathLst>
            </a:custGeom>
            <a:solidFill>
              <a:srgbClr val="4E46A6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3120737" y="3287212"/>
            <a:ext cx="12046525" cy="2678600"/>
            <a:chOff x="0" y="0"/>
            <a:chExt cx="4074997" cy="90609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074998" cy="906094"/>
            </a:xfrm>
            <a:custGeom>
              <a:avLst/>
              <a:gdLst/>
              <a:ahLst/>
              <a:cxnLst/>
              <a:rect r="r" b="b" t="t" l="l"/>
              <a:pathLst>
                <a:path h="906094" w="4074998">
                  <a:moveTo>
                    <a:pt x="3950538" y="906094"/>
                  </a:moveTo>
                  <a:lnTo>
                    <a:pt x="124460" y="906094"/>
                  </a:lnTo>
                  <a:cubicBezTo>
                    <a:pt x="55880" y="906094"/>
                    <a:pt x="0" y="850214"/>
                    <a:pt x="0" y="78163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950538" y="0"/>
                  </a:lnTo>
                  <a:cubicBezTo>
                    <a:pt x="4019117" y="0"/>
                    <a:pt x="4074998" y="55880"/>
                    <a:pt x="4074998" y="124460"/>
                  </a:cubicBezTo>
                  <a:lnTo>
                    <a:pt x="4074998" y="781634"/>
                  </a:lnTo>
                  <a:cubicBezTo>
                    <a:pt x="4074998" y="850214"/>
                    <a:pt x="4019117" y="906094"/>
                    <a:pt x="3950538" y="906094"/>
                  </a:cubicBezTo>
                  <a:close/>
                </a:path>
              </a:pathLst>
            </a:custGeom>
            <a:solidFill>
              <a:srgbClr val="661B5C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5032523" y="6609071"/>
            <a:ext cx="8222953" cy="13328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Presentations are communication tools that can be used as demonstrations, lectures, speeches, reports and more. It is mostly presented before an audience. It serves a variety of purposes, making presentations powerful tools for convincing and teaching.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-2530064" y="7252961"/>
            <a:ext cx="6045421" cy="6045421"/>
            <a:chOff x="0" y="0"/>
            <a:chExt cx="8060561" cy="8060561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0" y="0"/>
              <a:ext cx="8060561" cy="8060561"/>
              <a:chOff x="0" y="0"/>
              <a:chExt cx="6350000" cy="6350000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6350000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4E46A6">
                  <a:alpha val="9804"/>
                </a:srgbClr>
              </a:solidFill>
            </p:spPr>
          </p:sp>
        </p:grpSp>
        <p:grpSp>
          <p:nvGrpSpPr>
            <p:cNvPr name="Group 10" id="10"/>
            <p:cNvGrpSpPr/>
            <p:nvPr/>
          </p:nvGrpSpPr>
          <p:grpSpPr>
            <a:xfrm rot="0">
              <a:off x="738634" y="738634"/>
              <a:ext cx="6583294" cy="6583294"/>
              <a:chOff x="0" y="0"/>
              <a:chExt cx="6350000" cy="63500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6350000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4E46A6">
                  <a:alpha val="9804"/>
                </a:srgbClr>
              </a:solidFill>
            </p:spPr>
          </p:sp>
        </p:grpSp>
      </p:grpSp>
      <p:sp>
        <p:nvSpPr>
          <p:cNvPr name="Freeform 12" id="12"/>
          <p:cNvSpPr/>
          <p:nvPr/>
        </p:nvSpPr>
        <p:spPr>
          <a:xfrm flipH="false" flipV="false" rot="0">
            <a:off x="221873" y="6336646"/>
            <a:ext cx="2468651" cy="4017036"/>
          </a:xfrm>
          <a:custGeom>
            <a:avLst/>
            <a:gdLst/>
            <a:ahLst/>
            <a:cxnLst/>
            <a:rect r="r" b="b" t="t" l="l"/>
            <a:pathLst>
              <a:path h="4017036" w="2468651">
                <a:moveTo>
                  <a:pt x="0" y="0"/>
                </a:moveTo>
                <a:lnTo>
                  <a:pt x="2468651" y="0"/>
                </a:lnTo>
                <a:lnTo>
                  <a:pt x="2468651" y="4017036"/>
                </a:lnTo>
                <a:lnTo>
                  <a:pt x="0" y="40170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5127707" y="3770095"/>
            <a:ext cx="8032587" cy="1086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60"/>
              </a:lnSpc>
              <a:spcBef>
                <a:spcPct val="0"/>
              </a:spcBef>
            </a:pPr>
            <a:r>
              <a:rPr lang="en-US" b="true" sz="6400">
                <a:solidFill>
                  <a:srgbClr val="F5F5EF"/>
                </a:solidFill>
                <a:latin typeface="Roboto Bold"/>
                <a:ea typeface="Roboto Bold"/>
                <a:cs typeface="Roboto Bold"/>
                <a:sym typeface="Roboto Bold"/>
              </a:rPr>
              <a:t>20 to 30 lakh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127707" y="5003219"/>
            <a:ext cx="8032587" cy="36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940"/>
              </a:lnSpc>
              <a:spcBef>
                <a:spcPct val="0"/>
              </a:spcBef>
            </a:pPr>
            <a:r>
              <a:rPr lang="en-US" b="true" sz="2100" u="non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Deaths prevented per annum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127707" y="1750710"/>
            <a:ext cx="8032587" cy="556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b="true" sz="3200" spc="272">
                <a:solidFill>
                  <a:srgbClr val="F5F5EF"/>
                </a:solidFill>
                <a:latin typeface="Roboto Bold"/>
                <a:ea typeface="Roboto Bold"/>
                <a:cs typeface="Roboto Bold"/>
                <a:sym typeface="Roboto Bold"/>
              </a:rPr>
              <a:t>IMPACT OF IMMUNISATION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444680" y="9220200"/>
            <a:ext cx="3398639" cy="2501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 spc="15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ARCHIMEDES PHARMA | </a:t>
            </a:r>
            <a:r>
              <a:rPr lang="en-US" b="true" sz="1400" spc="15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VACCINES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E46A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564754" y="849447"/>
            <a:ext cx="8408853" cy="8408853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0000" cy="6351270"/>
            </a:xfrm>
            <a:custGeom>
              <a:avLst/>
              <a:gdLst/>
              <a:ahLst/>
              <a:cxnLst/>
              <a:rect r="r" b="b" t="t" l="l"/>
              <a:pathLst>
                <a:path h="6351270" w="635000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lose/>
                </a:path>
              </a:pathLst>
            </a:custGeom>
            <a:blipFill>
              <a:blip r:embed="rId2"/>
              <a:stretch>
                <a:fillRect l="0" t="-20630" r="0" b="-29339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3373012" y="4417496"/>
            <a:ext cx="10105788" cy="10105788"/>
            <a:chOff x="0" y="0"/>
            <a:chExt cx="13474384" cy="13474384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0"/>
              <a:ext cx="13474384" cy="13474384"/>
              <a:chOff x="0" y="0"/>
              <a:chExt cx="6350000" cy="63500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6350000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FFFF">
                  <a:alpha val="9804"/>
                </a:srgbClr>
              </a:solidFill>
            </p:spPr>
          </p:sp>
        </p:grpSp>
        <p:grpSp>
          <p:nvGrpSpPr>
            <p:cNvPr name="Group 7" id="7"/>
            <p:cNvGrpSpPr/>
            <p:nvPr/>
          </p:nvGrpSpPr>
          <p:grpSpPr>
            <a:xfrm rot="0">
              <a:off x="1234732" y="1234732"/>
              <a:ext cx="11004920" cy="11004920"/>
              <a:chOff x="0" y="0"/>
              <a:chExt cx="6350000" cy="63500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6350000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FFFF">
                  <a:alpha val="9804"/>
                </a:srgbClr>
              </a:solidFill>
            </p:spPr>
          </p:sp>
        </p:grpSp>
      </p:grpSp>
      <p:sp>
        <p:nvSpPr>
          <p:cNvPr name="Freeform 9" id="9"/>
          <p:cNvSpPr/>
          <p:nvPr/>
        </p:nvSpPr>
        <p:spPr>
          <a:xfrm flipH="false" flipV="false" rot="0">
            <a:off x="16418106" y="4901325"/>
            <a:ext cx="2871389" cy="5937083"/>
          </a:xfrm>
          <a:custGeom>
            <a:avLst/>
            <a:gdLst/>
            <a:ahLst/>
            <a:cxnLst/>
            <a:rect r="r" b="b" t="t" l="l"/>
            <a:pathLst>
              <a:path h="5937083" w="2871389">
                <a:moveTo>
                  <a:pt x="0" y="0"/>
                </a:moveTo>
                <a:lnTo>
                  <a:pt x="2871389" y="0"/>
                </a:lnTo>
                <a:lnTo>
                  <a:pt x="2871389" y="5937083"/>
                </a:lnTo>
                <a:lnTo>
                  <a:pt x="0" y="59370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1491185" y="9220200"/>
            <a:ext cx="3398639" cy="2501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 spc="151">
                <a:solidFill>
                  <a:srgbClr val="F5F5EF"/>
                </a:solidFill>
                <a:latin typeface="Roboto"/>
                <a:ea typeface="Roboto"/>
                <a:cs typeface="Roboto"/>
                <a:sym typeface="Roboto"/>
              </a:rPr>
              <a:t>ARCHIMEDES PHARMA | </a:t>
            </a:r>
            <a:r>
              <a:rPr lang="en-US" b="true" sz="1400" spc="151">
                <a:solidFill>
                  <a:srgbClr val="F5F5EF"/>
                </a:solidFill>
                <a:latin typeface="Roboto Bold"/>
                <a:ea typeface="Roboto Bold"/>
                <a:cs typeface="Roboto Bold"/>
                <a:sym typeface="Roboto Bold"/>
              </a:rPr>
              <a:t>VACCINES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9226540" y="2197884"/>
            <a:ext cx="7062757" cy="5891232"/>
            <a:chOff x="0" y="0"/>
            <a:chExt cx="9417010" cy="7854977"/>
          </a:xfrm>
        </p:grpSpPr>
        <p:grpSp>
          <p:nvGrpSpPr>
            <p:cNvPr name="Group 12" id="12"/>
            <p:cNvGrpSpPr/>
            <p:nvPr/>
          </p:nvGrpSpPr>
          <p:grpSpPr>
            <a:xfrm rot="0">
              <a:off x="0" y="0"/>
              <a:ext cx="9417010" cy="7854977"/>
              <a:chOff x="0" y="0"/>
              <a:chExt cx="2389130" cy="1992837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2389131" cy="1992837"/>
              </a:xfrm>
              <a:custGeom>
                <a:avLst/>
                <a:gdLst/>
                <a:ahLst/>
                <a:cxnLst/>
                <a:rect r="r" b="b" t="t" l="l"/>
                <a:pathLst>
                  <a:path h="1992837" w="2389131">
                    <a:moveTo>
                      <a:pt x="2264670" y="1992837"/>
                    </a:moveTo>
                    <a:lnTo>
                      <a:pt x="124460" y="1992837"/>
                    </a:lnTo>
                    <a:cubicBezTo>
                      <a:pt x="55880" y="1992837"/>
                      <a:pt x="0" y="1936957"/>
                      <a:pt x="0" y="1868377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2264670" y="0"/>
                    </a:lnTo>
                    <a:cubicBezTo>
                      <a:pt x="2333250" y="0"/>
                      <a:pt x="2389131" y="55880"/>
                      <a:pt x="2389131" y="124460"/>
                    </a:cubicBezTo>
                    <a:lnTo>
                      <a:pt x="2389131" y="1868377"/>
                    </a:lnTo>
                    <a:cubicBezTo>
                      <a:pt x="2389131" y="1936957"/>
                      <a:pt x="2333250" y="1992837"/>
                      <a:pt x="2264670" y="1992837"/>
                    </a:cubicBezTo>
                    <a:close/>
                  </a:path>
                </a:pathLst>
              </a:custGeom>
              <a:solidFill>
                <a:srgbClr val="15193B"/>
              </a:solidFill>
            </p:spPr>
          </p:sp>
        </p:grpSp>
        <p:sp>
          <p:nvSpPr>
            <p:cNvPr name="TextBox 14" id="14"/>
            <p:cNvSpPr txBox="true"/>
            <p:nvPr/>
          </p:nvSpPr>
          <p:spPr>
            <a:xfrm rot="0">
              <a:off x="997999" y="3342070"/>
              <a:ext cx="7421012" cy="29203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520"/>
                </a:lnSpc>
                <a:spcBef>
                  <a:spcPct val="0"/>
                </a:spcBef>
              </a:pPr>
              <a:r>
                <a:rPr lang="en-US" sz="18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It's best to simplify your thoughts. Start with an outline of topics and identify highlights, which can be applied to whatever subject you plan on discussing.</a:t>
              </a:r>
            </a:p>
            <a:p>
              <a:pPr algn="l">
                <a:lnSpc>
                  <a:spcPts val="2520"/>
                </a:lnSpc>
                <a:spcBef>
                  <a:spcPct val="0"/>
                </a:spcBef>
              </a:pPr>
            </a:p>
            <a:p>
              <a:pPr algn="l">
                <a:lnSpc>
                  <a:spcPts val="2520"/>
                </a:lnSpc>
                <a:spcBef>
                  <a:spcPct val="0"/>
                </a:spcBef>
              </a:pPr>
              <a:r>
                <a:rPr lang="en-US" sz="18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You can then organise them into your introduction, your main content and your conclusion.  Make sure you do enough research to support your points.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997999" y="1171532"/>
              <a:ext cx="7164082" cy="13296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094"/>
                </a:lnSpc>
                <a:spcBef>
                  <a:spcPct val="0"/>
                </a:spcBef>
              </a:pPr>
              <a:r>
                <a:rPr lang="en-US" sz="2924" b="true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In order to create a</a:t>
              </a:r>
            </a:p>
            <a:p>
              <a:pPr algn="l">
                <a:lnSpc>
                  <a:spcPts val="4094"/>
                </a:lnSpc>
                <a:spcBef>
                  <a:spcPct val="0"/>
                </a:spcBef>
              </a:pPr>
              <a:r>
                <a:rPr lang="en-US" sz="2924" b="true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stunning presentation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0EB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01920" y="0"/>
            <a:ext cx="7557654" cy="10287000"/>
            <a:chOff x="0" y="0"/>
            <a:chExt cx="2556540" cy="3479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556540" cy="3479800"/>
            </a:xfrm>
            <a:custGeom>
              <a:avLst/>
              <a:gdLst/>
              <a:ahLst/>
              <a:cxnLst/>
              <a:rect r="r" b="b" t="t" l="l"/>
              <a:pathLst>
                <a:path h="3479800" w="2556540">
                  <a:moveTo>
                    <a:pt x="2432080" y="3479800"/>
                  </a:moveTo>
                  <a:lnTo>
                    <a:pt x="124460" y="3479800"/>
                  </a:lnTo>
                  <a:cubicBezTo>
                    <a:pt x="55880" y="3479800"/>
                    <a:pt x="0" y="3423920"/>
                    <a:pt x="0" y="33553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432080" y="0"/>
                  </a:lnTo>
                  <a:cubicBezTo>
                    <a:pt x="2500660" y="0"/>
                    <a:pt x="2556540" y="55880"/>
                    <a:pt x="2556540" y="124460"/>
                  </a:cubicBezTo>
                  <a:lnTo>
                    <a:pt x="2556540" y="3355340"/>
                  </a:lnTo>
                  <a:cubicBezTo>
                    <a:pt x="2556540" y="3423920"/>
                    <a:pt x="2500660" y="3479800"/>
                    <a:pt x="2432080" y="3479800"/>
                  </a:cubicBezTo>
                  <a:close/>
                </a:path>
              </a:pathLst>
            </a:custGeom>
            <a:solidFill>
              <a:srgbClr val="4E46A6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-1764126" y="5814873"/>
            <a:ext cx="8363635" cy="8363635"/>
            <a:chOff x="0" y="0"/>
            <a:chExt cx="11151514" cy="11151514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0"/>
              <a:ext cx="11151514" cy="11151514"/>
              <a:chOff x="0" y="0"/>
              <a:chExt cx="6350000" cy="63500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6350000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FFFF">
                  <a:alpha val="9804"/>
                </a:srgbClr>
              </a:solidFill>
            </p:spPr>
          </p:sp>
        </p:grpSp>
        <p:grpSp>
          <p:nvGrpSpPr>
            <p:cNvPr name="Group 7" id="7"/>
            <p:cNvGrpSpPr/>
            <p:nvPr/>
          </p:nvGrpSpPr>
          <p:grpSpPr>
            <a:xfrm rot="0">
              <a:off x="1021875" y="1021875"/>
              <a:ext cx="9107765" cy="9107765"/>
              <a:chOff x="0" y="0"/>
              <a:chExt cx="6350000" cy="63500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6350000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FFFF">
                  <a:alpha val="9804"/>
                </a:srgbClr>
              </a:solidFill>
            </p:spPr>
          </p:sp>
        </p:grpSp>
      </p:grpSp>
      <p:sp>
        <p:nvSpPr>
          <p:cNvPr name="Freeform 9" id="9"/>
          <p:cNvSpPr/>
          <p:nvPr/>
        </p:nvSpPr>
        <p:spPr>
          <a:xfrm flipH="false" flipV="false" rot="0">
            <a:off x="1294193" y="4181486"/>
            <a:ext cx="4273860" cy="6105514"/>
          </a:xfrm>
          <a:custGeom>
            <a:avLst/>
            <a:gdLst/>
            <a:ahLst/>
            <a:cxnLst/>
            <a:rect r="r" b="b" t="t" l="l"/>
            <a:pathLst>
              <a:path h="6105514" w="4273860">
                <a:moveTo>
                  <a:pt x="0" y="0"/>
                </a:moveTo>
                <a:lnTo>
                  <a:pt x="4273860" y="0"/>
                </a:lnTo>
                <a:lnTo>
                  <a:pt x="4273860" y="6105514"/>
                </a:lnTo>
                <a:lnTo>
                  <a:pt x="0" y="61055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406317" y="1345618"/>
            <a:ext cx="4826257" cy="19580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79"/>
              </a:lnSpc>
            </a:pPr>
            <a:r>
              <a:rPr lang="en-US" sz="6399" b="true">
                <a:solidFill>
                  <a:srgbClr val="F5F5EF"/>
                </a:solidFill>
                <a:latin typeface="Roboto Bold"/>
                <a:ea typeface="Roboto Bold"/>
                <a:cs typeface="Roboto Bold"/>
                <a:sym typeface="Roboto Bold"/>
              </a:rPr>
              <a:t>Risks and</a:t>
            </a:r>
          </a:p>
          <a:p>
            <a:pPr algn="l">
              <a:lnSpc>
                <a:spcPts val="7679"/>
              </a:lnSpc>
            </a:pPr>
            <a:r>
              <a:rPr lang="en-US" sz="6399" b="true">
                <a:solidFill>
                  <a:srgbClr val="F5F5EF"/>
                </a:solidFill>
                <a:latin typeface="Roboto Bold"/>
                <a:ea typeface="Roboto Bold"/>
                <a:cs typeface="Roboto Bold"/>
                <a:sym typeface="Roboto Bold"/>
              </a:rPr>
              <a:t>Benefits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6770665" y="1080533"/>
            <a:ext cx="9737919" cy="2404969"/>
            <a:chOff x="0" y="0"/>
            <a:chExt cx="12983892" cy="3206626"/>
          </a:xfrm>
        </p:grpSpPr>
        <p:grpSp>
          <p:nvGrpSpPr>
            <p:cNvPr name="Group 12" id="12"/>
            <p:cNvGrpSpPr/>
            <p:nvPr/>
          </p:nvGrpSpPr>
          <p:grpSpPr>
            <a:xfrm rot="0">
              <a:off x="0" y="0"/>
              <a:ext cx="12983892" cy="3206626"/>
              <a:chOff x="0" y="0"/>
              <a:chExt cx="3294061" cy="813533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3294062" cy="813533"/>
              </a:xfrm>
              <a:custGeom>
                <a:avLst/>
                <a:gdLst/>
                <a:ahLst/>
                <a:cxnLst/>
                <a:rect r="r" b="b" t="t" l="l"/>
                <a:pathLst>
                  <a:path h="813533" w="3294062">
                    <a:moveTo>
                      <a:pt x="3169601" y="813533"/>
                    </a:moveTo>
                    <a:lnTo>
                      <a:pt x="124460" y="813533"/>
                    </a:lnTo>
                    <a:cubicBezTo>
                      <a:pt x="55880" y="813533"/>
                      <a:pt x="0" y="757653"/>
                      <a:pt x="0" y="689073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3169601" y="0"/>
                    </a:lnTo>
                    <a:cubicBezTo>
                      <a:pt x="3238181" y="0"/>
                      <a:pt x="3294062" y="55880"/>
                      <a:pt x="3294062" y="124460"/>
                    </a:cubicBezTo>
                    <a:lnTo>
                      <a:pt x="3294062" y="689073"/>
                    </a:lnTo>
                    <a:cubicBezTo>
                      <a:pt x="3294062" y="757653"/>
                      <a:pt x="3238181" y="813533"/>
                      <a:pt x="3169601" y="813533"/>
                    </a:cubicBezTo>
                    <a:close/>
                  </a:path>
                </a:pathLst>
              </a:custGeom>
              <a:solidFill>
                <a:srgbClr val="661B5C"/>
              </a:solidFill>
            </p:spPr>
          </p:sp>
        </p:grpSp>
        <p:sp>
          <p:nvSpPr>
            <p:cNvPr name="TextBox 14" id="14"/>
            <p:cNvSpPr txBox="true"/>
            <p:nvPr/>
          </p:nvSpPr>
          <p:spPr>
            <a:xfrm rot="0">
              <a:off x="1699530" y="483717"/>
              <a:ext cx="5755510" cy="47180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940"/>
                </a:lnSpc>
                <a:spcBef>
                  <a:spcPct val="0"/>
                </a:spcBef>
              </a:pPr>
              <a:r>
                <a:rPr lang="en-US" sz="2100" b="true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Oral Vaccines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1699530" y="1260861"/>
              <a:ext cx="9584831" cy="12439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520"/>
                </a:lnSpc>
                <a:spcBef>
                  <a:spcPct val="0"/>
                </a:spcBef>
              </a:pPr>
              <a:r>
                <a:rPr lang="en-US" sz="18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Presentations are communication tools that can be used as demonstrations, lectures, speeches, reports and more. It is mostly presented before an audience.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6770665" y="3941015"/>
            <a:ext cx="9737919" cy="2404969"/>
            <a:chOff x="0" y="0"/>
            <a:chExt cx="12983892" cy="3206626"/>
          </a:xfrm>
        </p:grpSpPr>
        <p:grpSp>
          <p:nvGrpSpPr>
            <p:cNvPr name="Group 17" id="17"/>
            <p:cNvGrpSpPr/>
            <p:nvPr/>
          </p:nvGrpSpPr>
          <p:grpSpPr>
            <a:xfrm rot="0">
              <a:off x="0" y="0"/>
              <a:ext cx="12983892" cy="3206626"/>
              <a:chOff x="0" y="0"/>
              <a:chExt cx="3294061" cy="813533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3294062" cy="813533"/>
              </a:xfrm>
              <a:custGeom>
                <a:avLst/>
                <a:gdLst/>
                <a:ahLst/>
                <a:cxnLst/>
                <a:rect r="r" b="b" t="t" l="l"/>
                <a:pathLst>
                  <a:path h="813533" w="3294062">
                    <a:moveTo>
                      <a:pt x="3169601" y="813533"/>
                    </a:moveTo>
                    <a:lnTo>
                      <a:pt x="124460" y="813533"/>
                    </a:lnTo>
                    <a:cubicBezTo>
                      <a:pt x="55880" y="813533"/>
                      <a:pt x="0" y="757653"/>
                      <a:pt x="0" y="689073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3169601" y="0"/>
                    </a:lnTo>
                    <a:cubicBezTo>
                      <a:pt x="3238181" y="0"/>
                      <a:pt x="3294062" y="55880"/>
                      <a:pt x="3294062" y="124460"/>
                    </a:cubicBezTo>
                    <a:lnTo>
                      <a:pt x="3294062" y="689073"/>
                    </a:lnTo>
                    <a:cubicBezTo>
                      <a:pt x="3294062" y="757653"/>
                      <a:pt x="3238181" y="813533"/>
                      <a:pt x="3169601" y="813533"/>
                    </a:cubicBezTo>
                    <a:close/>
                  </a:path>
                </a:pathLst>
              </a:custGeom>
              <a:solidFill>
                <a:srgbClr val="15193B"/>
              </a:solidFill>
            </p:spPr>
          </p:sp>
        </p:grpSp>
        <p:sp>
          <p:nvSpPr>
            <p:cNvPr name="TextBox 19" id="19"/>
            <p:cNvSpPr txBox="true"/>
            <p:nvPr/>
          </p:nvSpPr>
          <p:spPr>
            <a:xfrm rot="0">
              <a:off x="1699530" y="483717"/>
              <a:ext cx="5755510" cy="47180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940"/>
                </a:lnSpc>
                <a:spcBef>
                  <a:spcPct val="0"/>
                </a:spcBef>
              </a:pPr>
              <a:r>
                <a:rPr lang="en-US" b="true" sz="2100" u="none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Intranasal Vaccines</a:t>
              </a:r>
            </a:p>
          </p:txBody>
        </p:sp>
        <p:sp>
          <p:nvSpPr>
            <p:cNvPr name="TextBox 20" id="20"/>
            <p:cNvSpPr txBox="true"/>
            <p:nvPr/>
          </p:nvSpPr>
          <p:spPr>
            <a:xfrm rot="0">
              <a:off x="1699530" y="1260861"/>
              <a:ext cx="9466248" cy="12439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520"/>
                </a:lnSpc>
                <a:spcBef>
                  <a:spcPct val="0"/>
                </a:spcBef>
              </a:pPr>
              <a:r>
                <a:rPr lang="en-US" sz="1800" u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Presentations are communication tools that can be used as demonstrations, lectures, speeches, reports and more. It is mostly presented before an audience.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6770665" y="6800307"/>
            <a:ext cx="9737919" cy="2407351"/>
            <a:chOff x="0" y="0"/>
            <a:chExt cx="12983892" cy="3209801"/>
          </a:xfrm>
        </p:grpSpPr>
        <p:grpSp>
          <p:nvGrpSpPr>
            <p:cNvPr name="Group 22" id="22"/>
            <p:cNvGrpSpPr/>
            <p:nvPr/>
          </p:nvGrpSpPr>
          <p:grpSpPr>
            <a:xfrm rot="0">
              <a:off x="0" y="0"/>
              <a:ext cx="12983892" cy="3209801"/>
              <a:chOff x="0" y="0"/>
              <a:chExt cx="3294061" cy="814338"/>
            </a:xfrm>
          </p:grpSpPr>
          <p:sp>
            <p:nvSpPr>
              <p:cNvPr name="Freeform 23" id="23"/>
              <p:cNvSpPr/>
              <p:nvPr/>
            </p:nvSpPr>
            <p:spPr>
              <a:xfrm flipH="false" flipV="false" rot="0">
                <a:off x="0" y="0"/>
                <a:ext cx="3294062" cy="814338"/>
              </a:xfrm>
              <a:custGeom>
                <a:avLst/>
                <a:gdLst/>
                <a:ahLst/>
                <a:cxnLst/>
                <a:rect r="r" b="b" t="t" l="l"/>
                <a:pathLst>
                  <a:path h="814338" w="3294062">
                    <a:moveTo>
                      <a:pt x="3169601" y="814338"/>
                    </a:moveTo>
                    <a:lnTo>
                      <a:pt x="124460" y="814338"/>
                    </a:lnTo>
                    <a:cubicBezTo>
                      <a:pt x="55880" y="814338"/>
                      <a:pt x="0" y="758458"/>
                      <a:pt x="0" y="689878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3169601" y="0"/>
                    </a:lnTo>
                    <a:cubicBezTo>
                      <a:pt x="3238181" y="0"/>
                      <a:pt x="3294062" y="55880"/>
                      <a:pt x="3294062" y="124460"/>
                    </a:cubicBezTo>
                    <a:lnTo>
                      <a:pt x="3294062" y="689878"/>
                    </a:lnTo>
                    <a:cubicBezTo>
                      <a:pt x="3294062" y="758458"/>
                      <a:pt x="3238181" y="814338"/>
                      <a:pt x="3169601" y="814338"/>
                    </a:cubicBezTo>
                    <a:close/>
                  </a:path>
                </a:pathLst>
              </a:custGeom>
              <a:solidFill>
                <a:srgbClr val="661B5C"/>
              </a:solidFill>
            </p:spPr>
          </p:sp>
        </p:grpSp>
        <p:sp>
          <p:nvSpPr>
            <p:cNvPr name="TextBox 24" id="24"/>
            <p:cNvSpPr txBox="true"/>
            <p:nvPr/>
          </p:nvSpPr>
          <p:spPr>
            <a:xfrm rot="0">
              <a:off x="1699530" y="485305"/>
              <a:ext cx="5755510" cy="47180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940"/>
                </a:lnSpc>
                <a:spcBef>
                  <a:spcPct val="0"/>
                </a:spcBef>
              </a:pPr>
              <a:r>
                <a:rPr lang="en-US" b="true" sz="21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Subcutaneous Vaccines</a:t>
              </a:r>
            </a:p>
          </p:txBody>
        </p:sp>
        <p:sp>
          <p:nvSpPr>
            <p:cNvPr name="TextBox 25" id="25"/>
            <p:cNvSpPr txBox="true"/>
            <p:nvPr/>
          </p:nvSpPr>
          <p:spPr>
            <a:xfrm rot="0">
              <a:off x="1699530" y="1264036"/>
              <a:ext cx="9308137" cy="12439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520"/>
                </a:lnSpc>
                <a:spcBef>
                  <a:spcPct val="0"/>
                </a:spcBef>
              </a:pPr>
              <a:r>
                <a:rPr lang="en-US" sz="1800" u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Presentations are communication tools that can be used as demonstrations, lectures, speeches, reports and more. It is mostly presented before an audience.</a:t>
              </a:r>
            </a:p>
          </p:txBody>
        </p:sp>
      </p:grpSp>
      <p:sp>
        <p:nvSpPr>
          <p:cNvPr name="TextBox 26" id="26"/>
          <p:cNvSpPr txBox="true"/>
          <p:nvPr/>
        </p:nvSpPr>
        <p:spPr>
          <a:xfrm rot="0">
            <a:off x="13120192" y="9527635"/>
            <a:ext cx="3398937" cy="2501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 spc="15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ARCHIMEDES PHARMA |</a:t>
            </a:r>
            <a:r>
              <a:rPr lang="en-US" b="true" sz="1400" spc="15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 VACCINES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E46A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5726004"/>
            <a:ext cx="18288000" cy="4560996"/>
            <a:chOff x="0" y="0"/>
            <a:chExt cx="6186311" cy="154285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186311" cy="1542856"/>
            </a:xfrm>
            <a:custGeom>
              <a:avLst/>
              <a:gdLst/>
              <a:ahLst/>
              <a:cxnLst/>
              <a:rect r="r" b="b" t="t" l="l"/>
              <a:pathLst>
                <a:path h="1542856" w="6186311">
                  <a:moveTo>
                    <a:pt x="6061851" y="1542856"/>
                  </a:moveTo>
                  <a:lnTo>
                    <a:pt x="124460" y="1542856"/>
                  </a:lnTo>
                  <a:cubicBezTo>
                    <a:pt x="55880" y="1542856"/>
                    <a:pt x="0" y="1486976"/>
                    <a:pt x="0" y="141839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061851" y="0"/>
                  </a:lnTo>
                  <a:cubicBezTo>
                    <a:pt x="6130431" y="0"/>
                    <a:pt x="6186311" y="55880"/>
                    <a:pt x="6186311" y="124460"/>
                  </a:cubicBezTo>
                  <a:lnTo>
                    <a:pt x="6186311" y="1418396"/>
                  </a:lnTo>
                  <a:cubicBezTo>
                    <a:pt x="6186311" y="1486976"/>
                    <a:pt x="6130431" y="1542856"/>
                    <a:pt x="6061851" y="1542856"/>
                  </a:cubicBezTo>
                  <a:close/>
                </a:path>
              </a:pathLst>
            </a:custGeom>
            <a:solidFill>
              <a:srgbClr val="661B5C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368934" y="4396791"/>
            <a:ext cx="2956323" cy="3624809"/>
            <a:chOff x="0" y="0"/>
            <a:chExt cx="1000040" cy="122617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000040" cy="1226170"/>
            </a:xfrm>
            <a:custGeom>
              <a:avLst/>
              <a:gdLst/>
              <a:ahLst/>
              <a:cxnLst/>
              <a:rect r="r" b="b" t="t" l="l"/>
              <a:pathLst>
                <a:path h="1226170" w="1000040">
                  <a:moveTo>
                    <a:pt x="875580" y="1226170"/>
                  </a:moveTo>
                  <a:lnTo>
                    <a:pt x="124460" y="1226170"/>
                  </a:lnTo>
                  <a:cubicBezTo>
                    <a:pt x="55880" y="1226170"/>
                    <a:pt x="0" y="1170290"/>
                    <a:pt x="0" y="110171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75580" y="0"/>
                  </a:lnTo>
                  <a:cubicBezTo>
                    <a:pt x="944160" y="0"/>
                    <a:pt x="1000040" y="55880"/>
                    <a:pt x="1000040" y="124460"/>
                  </a:cubicBezTo>
                  <a:lnTo>
                    <a:pt x="1000040" y="1101710"/>
                  </a:lnTo>
                  <a:cubicBezTo>
                    <a:pt x="1000040" y="1170290"/>
                    <a:pt x="944160" y="1226170"/>
                    <a:pt x="875580" y="122617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4570471" y="4396791"/>
            <a:ext cx="2956323" cy="3624809"/>
            <a:chOff x="0" y="0"/>
            <a:chExt cx="1000040" cy="122617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000040" cy="1226170"/>
            </a:xfrm>
            <a:custGeom>
              <a:avLst/>
              <a:gdLst/>
              <a:ahLst/>
              <a:cxnLst/>
              <a:rect r="r" b="b" t="t" l="l"/>
              <a:pathLst>
                <a:path h="1226170" w="1000040">
                  <a:moveTo>
                    <a:pt x="875580" y="1226170"/>
                  </a:moveTo>
                  <a:lnTo>
                    <a:pt x="124460" y="1226170"/>
                  </a:lnTo>
                  <a:cubicBezTo>
                    <a:pt x="55880" y="1226170"/>
                    <a:pt x="0" y="1170290"/>
                    <a:pt x="0" y="110171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75580" y="0"/>
                  </a:lnTo>
                  <a:cubicBezTo>
                    <a:pt x="944160" y="0"/>
                    <a:pt x="1000040" y="55880"/>
                    <a:pt x="1000040" y="124460"/>
                  </a:cubicBezTo>
                  <a:lnTo>
                    <a:pt x="1000040" y="1101710"/>
                  </a:lnTo>
                  <a:cubicBezTo>
                    <a:pt x="1000040" y="1170290"/>
                    <a:pt x="944160" y="1226170"/>
                    <a:pt x="875580" y="122617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7780053" y="4396791"/>
            <a:ext cx="2956323" cy="3624809"/>
            <a:chOff x="0" y="0"/>
            <a:chExt cx="1000040" cy="122617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000040" cy="1226170"/>
            </a:xfrm>
            <a:custGeom>
              <a:avLst/>
              <a:gdLst/>
              <a:ahLst/>
              <a:cxnLst/>
              <a:rect r="r" b="b" t="t" l="l"/>
              <a:pathLst>
                <a:path h="1226170" w="1000040">
                  <a:moveTo>
                    <a:pt x="875580" y="1226170"/>
                  </a:moveTo>
                  <a:lnTo>
                    <a:pt x="124460" y="1226170"/>
                  </a:lnTo>
                  <a:cubicBezTo>
                    <a:pt x="55880" y="1226170"/>
                    <a:pt x="0" y="1170290"/>
                    <a:pt x="0" y="110171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75580" y="0"/>
                  </a:lnTo>
                  <a:cubicBezTo>
                    <a:pt x="944160" y="0"/>
                    <a:pt x="1000040" y="55880"/>
                    <a:pt x="1000040" y="124460"/>
                  </a:cubicBezTo>
                  <a:lnTo>
                    <a:pt x="1000040" y="1101710"/>
                  </a:lnTo>
                  <a:cubicBezTo>
                    <a:pt x="1000040" y="1170290"/>
                    <a:pt x="944160" y="1226170"/>
                    <a:pt x="875580" y="122617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1034103" y="4396791"/>
            <a:ext cx="2956323" cy="3624809"/>
            <a:chOff x="0" y="0"/>
            <a:chExt cx="1000040" cy="122617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000040" cy="1226170"/>
            </a:xfrm>
            <a:custGeom>
              <a:avLst/>
              <a:gdLst/>
              <a:ahLst/>
              <a:cxnLst/>
              <a:rect r="r" b="b" t="t" l="l"/>
              <a:pathLst>
                <a:path h="1226170" w="1000040">
                  <a:moveTo>
                    <a:pt x="875580" y="1226170"/>
                  </a:moveTo>
                  <a:lnTo>
                    <a:pt x="124460" y="1226170"/>
                  </a:lnTo>
                  <a:cubicBezTo>
                    <a:pt x="55880" y="1226170"/>
                    <a:pt x="0" y="1170290"/>
                    <a:pt x="0" y="110171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75580" y="0"/>
                  </a:lnTo>
                  <a:cubicBezTo>
                    <a:pt x="944160" y="0"/>
                    <a:pt x="1000040" y="55880"/>
                    <a:pt x="1000040" y="124460"/>
                  </a:cubicBezTo>
                  <a:lnTo>
                    <a:pt x="1000040" y="1101710"/>
                  </a:lnTo>
                  <a:cubicBezTo>
                    <a:pt x="1000040" y="1170290"/>
                    <a:pt x="944160" y="1226170"/>
                    <a:pt x="875580" y="122617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4302977" y="4396791"/>
            <a:ext cx="2956323" cy="3624809"/>
            <a:chOff x="0" y="0"/>
            <a:chExt cx="1000040" cy="122617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000040" cy="1226170"/>
            </a:xfrm>
            <a:custGeom>
              <a:avLst/>
              <a:gdLst/>
              <a:ahLst/>
              <a:cxnLst/>
              <a:rect r="r" b="b" t="t" l="l"/>
              <a:pathLst>
                <a:path h="1226170" w="1000040">
                  <a:moveTo>
                    <a:pt x="875580" y="1226170"/>
                  </a:moveTo>
                  <a:lnTo>
                    <a:pt x="124460" y="1226170"/>
                  </a:lnTo>
                  <a:cubicBezTo>
                    <a:pt x="55880" y="1226170"/>
                    <a:pt x="0" y="1170290"/>
                    <a:pt x="0" y="110171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75580" y="0"/>
                  </a:lnTo>
                  <a:cubicBezTo>
                    <a:pt x="944160" y="0"/>
                    <a:pt x="1000040" y="55880"/>
                    <a:pt x="1000040" y="124460"/>
                  </a:cubicBezTo>
                  <a:lnTo>
                    <a:pt x="1000040" y="1101710"/>
                  </a:lnTo>
                  <a:cubicBezTo>
                    <a:pt x="1000040" y="1170290"/>
                    <a:pt x="944160" y="1226170"/>
                    <a:pt x="875580" y="122617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14" id="14"/>
          <p:cNvSpPr/>
          <p:nvPr/>
        </p:nvSpPr>
        <p:spPr>
          <a:xfrm flipH="false" flipV="false" rot="0">
            <a:off x="2351243" y="5406487"/>
            <a:ext cx="991705" cy="991705"/>
          </a:xfrm>
          <a:custGeom>
            <a:avLst/>
            <a:gdLst/>
            <a:ahLst/>
            <a:cxnLst/>
            <a:rect r="r" b="b" t="t" l="l"/>
            <a:pathLst>
              <a:path h="991705" w="991705">
                <a:moveTo>
                  <a:pt x="0" y="0"/>
                </a:moveTo>
                <a:lnTo>
                  <a:pt x="991705" y="0"/>
                </a:lnTo>
                <a:lnTo>
                  <a:pt x="991705" y="991705"/>
                </a:lnTo>
                <a:lnTo>
                  <a:pt x="0" y="9917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5556803" y="5406487"/>
            <a:ext cx="991705" cy="991705"/>
          </a:xfrm>
          <a:custGeom>
            <a:avLst/>
            <a:gdLst/>
            <a:ahLst/>
            <a:cxnLst/>
            <a:rect r="r" b="b" t="t" l="l"/>
            <a:pathLst>
              <a:path h="991705" w="991705">
                <a:moveTo>
                  <a:pt x="0" y="0"/>
                </a:moveTo>
                <a:lnTo>
                  <a:pt x="991705" y="0"/>
                </a:lnTo>
                <a:lnTo>
                  <a:pt x="991705" y="991705"/>
                </a:lnTo>
                <a:lnTo>
                  <a:pt x="0" y="9917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8773952" y="5407495"/>
            <a:ext cx="1012994" cy="1012994"/>
          </a:xfrm>
          <a:custGeom>
            <a:avLst/>
            <a:gdLst/>
            <a:ahLst/>
            <a:cxnLst/>
            <a:rect r="r" b="b" t="t" l="l"/>
            <a:pathLst>
              <a:path h="1012994" w="1012994">
                <a:moveTo>
                  <a:pt x="0" y="0"/>
                </a:moveTo>
                <a:lnTo>
                  <a:pt x="1012994" y="0"/>
                </a:lnTo>
                <a:lnTo>
                  <a:pt x="1012994" y="1012994"/>
                </a:lnTo>
                <a:lnTo>
                  <a:pt x="0" y="101299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2016413" y="5406487"/>
            <a:ext cx="991705" cy="991705"/>
          </a:xfrm>
          <a:custGeom>
            <a:avLst/>
            <a:gdLst/>
            <a:ahLst/>
            <a:cxnLst/>
            <a:rect r="r" b="b" t="t" l="l"/>
            <a:pathLst>
              <a:path h="991705" w="991705">
                <a:moveTo>
                  <a:pt x="0" y="0"/>
                </a:moveTo>
                <a:lnTo>
                  <a:pt x="991704" y="0"/>
                </a:lnTo>
                <a:lnTo>
                  <a:pt x="991704" y="991705"/>
                </a:lnTo>
                <a:lnTo>
                  <a:pt x="0" y="99170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5285286" y="5418140"/>
            <a:ext cx="991705" cy="991705"/>
          </a:xfrm>
          <a:custGeom>
            <a:avLst/>
            <a:gdLst/>
            <a:ahLst/>
            <a:cxnLst/>
            <a:rect r="r" b="b" t="t" l="l"/>
            <a:pathLst>
              <a:path h="991705" w="991705">
                <a:moveTo>
                  <a:pt x="0" y="0"/>
                </a:moveTo>
                <a:lnTo>
                  <a:pt x="991705" y="0"/>
                </a:lnTo>
                <a:lnTo>
                  <a:pt x="991705" y="991704"/>
                </a:lnTo>
                <a:lnTo>
                  <a:pt x="0" y="99170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3817284" y="1739925"/>
            <a:ext cx="10653432" cy="1499169"/>
            <a:chOff x="0" y="0"/>
            <a:chExt cx="14204575" cy="1998892"/>
          </a:xfrm>
        </p:grpSpPr>
        <p:sp>
          <p:nvSpPr>
            <p:cNvPr name="TextBox 20" id="20"/>
            <p:cNvSpPr txBox="true"/>
            <p:nvPr/>
          </p:nvSpPr>
          <p:spPr>
            <a:xfrm rot="0">
              <a:off x="0" y="-9525"/>
              <a:ext cx="14204575" cy="13049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7679"/>
                </a:lnSpc>
                <a:spcBef>
                  <a:spcPct val="0"/>
                </a:spcBef>
              </a:pPr>
              <a:r>
                <a:rPr lang="en-US" b="true" sz="6399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Key Opportunities</a:t>
              </a:r>
            </a:p>
          </p:txBody>
        </p:sp>
        <p:sp>
          <p:nvSpPr>
            <p:cNvPr name="TextBox 21" id="21"/>
            <p:cNvSpPr txBox="true"/>
            <p:nvPr/>
          </p:nvSpPr>
          <p:spPr>
            <a:xfrm rot="0">
              <a:off x="0" y="1533437"/>
              <a:ext cx="14204575" cy="47180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2940"/>
                </a:lnSpc>
                <a:spcBef>
                  <a:spcPct val="0"/>
                </a:spcBef>
              </a:pPr>
              <a:r>
                <a:rPr lang="en-US" b="true" sz="2100" u="none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A favorable landscape</a:t>
              </a: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4605438" y="6648525"/>
            <a:ext cx="2886391" cy="36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940"/>
              </a:lnSpc>
              <a:spcBef>
                <a:spcPct val="0"/>
              </a:spcBef>
            </a:pPr>
            <a:r>
              <a:rPr lang="en-US" sz="2100" u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Necessity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7815019" y="6660178"/>
            <a:ext cx="2886391" cy="36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940"/>
              </a:lnSpc>
              <a:spcBef>
                <a:spcPct val="0"/>
              </a:spcBef>
            </a:pPr>
            <a:r>
              <a:rPr lang="en-US" sz="2100" u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Timing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1069070" y="6648525"/>
            <a:ext cx="2886391" cy="36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940"/>
              </a:lnSpc>
              <a:spcBef>
                <a:spcPct val="0"/>
              </a:spcBef>
            </a:pPr>
            <a:r>
              <a:rPr lang="en-US" sz="2100" u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Support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4337943" y="6660178"/>
            <a:ext cx="2886391" cy="36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940"/>
              </a:lnSpc>
              <a:spcBef>
                <a:spcPct val="0"/>
              </a:spcBef>
            </a:pPr>
            <a:r>
              <a:rPr lang="en-US" sz="2100" u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Impact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403900" y="6648525"/>
            <a:ext cx="2886391" cy="36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940"/>
              </a:lnSpc>
              <a:spcBef>
                <a:spcPct val="0"/>
              </a:spcBef>
            </a:pPr>
            <a:r>
              <a:rPr lang="en-US" sz="2100" u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Urgency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7334399" y="9222581"/>
            <a:ext cx="3398639" cy="2501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960"/>
              </a:lnSpc>
              <a:spcBef>
                <a:spcPct val="0"/>
              </a:spcBef>
            </a:pPr>
            <a:r>
              <a:rPr lang="en-US" sz="1400" spc="151" u="none">
                <a:solidFill>
                  <a:srgbClr val="F5F5EF"/>
                </a:solidFill>
                <a:latin typeface="Roboto"/>
                <a:ea typeface="Roboto"/>
                <a:cs typeface="Roboto"/>
                <a:sym typeface="Roboto"/>
              </a:rPr>
              <a:t>ARCHIMEDES PHARMA | </a:t>
            </a:r>
            <a:r>
              <a:rPr lang="en-US" b="true" sz="1400" spc="151" u="none">
                <a:solidFill>
                  <a:srgbClr val="F5F5EF"/>
                </a:solidFill>
                <a:latin typeface="Roboto Bold"/>
                <a:ea typeface="Roboto Bold"/>
                <a:cs typeface="Roboto Bold"/>
                <a:sym typeface="Roboto Bold"/>
              </a:rPr>
              <a:t>VACCINES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E46A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0" y="918949"/>
            <a:ext cx="10297422" cy="8449101"/>
            <a:chOff x="0" y="0"/>
            <a:chExt cx="3483325" cy="28580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483325" cy="2858091"/>
            </a:xfrm>
            <a:custGeom>
              <a:avLst/>
              <a:gdLst/>
              <a:ahLst/>
              <a:cxnLst/>
              <a:rect r="r" b="b" t="t" l="l"/>
              <a:pathLst>
                <a:path h="2858091" w="3483325">
                  <a:moveTo>
                    <a:pt x="3358865" y="2858091"/>
                  </a:moveTo>
                  <a:lnTo>
                    <a:pt x="124460" y="2858091"/>
                  </a:lnTo>
                  <a:cubicBezTo>
                    <a:pt x="55880" y="2858091"/>
                    <a:pt x="0" y="2802211"/>
                    <a:pt x="0" y="273363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358866" y="0"/>
                  </a:lnTo>
                  <a:cubicBezTo>
                    <a:pt x="3427445" y="0"/>
                    <a:pt x="3483325" y="55880"/>
                    <a:pt x="3483325" y="124460"/>
                  </a:cubicBezTo>
                  <a:lnTo>
                    <a:pt x="3483325" y="2733631"/>
                  </a:lnTo>
                  <a:cubicBezTo>
                    <a:pt x="3483325" y="2802211"/>
                    <a:pt x="3427445" y="2858091"/>
                    <a:pt x="3358866" y="2858091"/>
                  </a:cubicBezTo>
                  <a:close/>
                </a:path>
              </a:pathLst>
            </a:custGeom>
            <a:solidFill>
              <a:srgbClr val="F5F5EF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-3585950" y="4206733"/>
            <a:ext cx="7693546" cy="7693546"/>
            <a:chOff x="0" y="0"/>
            <a:chExt cx="10258062" cy="10258062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0"/>
              <a:ext cx="10258062" cy="10258062"/>
              <a:chOff x="0" y="0"/>
              <a:chExt cx="6350000" cy="63500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6350000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FFFF">
                  <a:alpha val="9804"/>
                </a:srgbClr>
              </a:solidFill>
            </p:spPr>
          </p:sp>
        </p:grpSp>
        <p:grpSp>
          <p:nvGrpSpPr>
            <p:cNvPr name="Group 7" id="7"/>
            <p:cNvGrpSpPr/>
            <p:nvPr/>
          </p:nvGrpSpPr>
          <p:grpSpPr>
            <a:xfrm rot="0">
              <a:off x="940003" y="940003"/>
              <a:ext cx="8378056" cy="8378056"/>
              <a:chOff x="0" y="0"/>
              <a:chExt cx="6350000" cy="63500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6350000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FFFF">
                  <a:alpha val="9804"/>
                </a:srgbClr>
              </a:solidFill>
            </p:spPr>
          </p:sp>
        </p:grpSp>
      </p:grpSp>
      <p:sp>
        <p:nvSpPr>
          <p:cNvPr name="TextBox 9" id="9"/>
          <p:cNvSpPr txBox="true"/>
          <p:nvPr/>
        </p:nvSpPr>
        <p:spPr>
          <a:xfrm rot="0">
            <a:off x="2461415" y="1754775"/>
            <a:ext cx="5802926" cy="2691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39"/>
              </a:lnSpc>
            </a:pPr>
            <a:r>
              <a:rPr lang="en-US" b="true" sz="6399">
                <a:solidFill>
                  <a:srgbClr val="F5F5EF"/>
                </a:solidFill>
                <a:latin typeface="Roboto Bold"/>
                <a:ea typeface="Roboto Bold"/>
                <a:cs typeface="Roboto Bold"/>
                <a:sym typeface="Roboto Bold"/>
              </a:rPr>
              <a:t>Traditional</a:t>
            </a:r>
          </a:p>
          <a:p>
            <a:pPr algn="l">
              <a:lnSpc>
                <a:spcPts val="7039"/>
              </a:lnSpc>
            </a:pPr>
            <a:r>
              <a:rPr lang="en-US" b="true" sz="6399">
                <a:solidFill>
                  <a:srgbClr val="F5F5EF"/>
                </a:solidFill>
                <a:latin typeface="Roboto Bold"/>
                <a:ea typeface="Roboto Bold"/>
                <a:cs typeface="Roboto Bold"/>
                <a:sym typeface="Roboto Bold"/>
              </a:rPr>
              <a:t>Vaccine</a:t>
            </a:r>
          </a:p>
          <a:p>
            <a:pPr algn="l">
              <a:lnSpc>
                <a:spcPts val="7039"/>
              </a:lnSpc>
            </a:pPr>
            <a:r>
              <a:rPr lang="en-US" b="true" sz="6399">
                <a:solidFill>
                  <a:srgbClr val="F5F5EF"/>
                </a:solidFill>
                <a:latin typeface="Roboto Bold"/>
                <a:ea typeface="Roboto Bold"/>
                <a:cs typeface="Roboto Bold"/>
                <a:sym typeface="Roboto Bold"/>
              </a:rPr>
              <a:t>Development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461415" y="4924444"/>
            <a:ext cx="5802926" cy="36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  <a:spcBef>
                <a:spcPct val="0"/>
              </a:spcBef>
            </a:pPr>
            <a:r>
              <a:rPr lang="en-US" sz="2100" b="true">
                <a:solidFill>
                  <a:srgbClr val="F5F5EF"/>
                </a:solidFill>
                <a:latin typeface="Roboto Bold"/>
                <a:ea typeface="Roboto Bold"/>
                <a:cs typeface="Roboto Bold"/>
                <a:sym typeface="Roboto Bold"/>
              </a:rPr>
              <a:t>To create a stunning presentation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461415" y="5661679"/>
            <a:ext cx="5380686" cy="23983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1800">
                <a:solidFill>
                  <a:srgbClr val="F5F5EF"/>
                </a:solidFill>
                <a:latin typeface="Roboto"/>
                <a:ea typeface="Roboto"/>
                <a:cs typeface="Roboto"/>
                <a:sym typeface="Roboto"/>
              </a:rPr>
              <a:t>It's best to simplify your thoughts. Start with an outline of topics and identify highlights, which can be applied to whatever subject you plan on discussing.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1800">
                <a:solidFill>
                  <a:srgbClr val="F5F5EF"/>
                </a:solidFill>
                <a:latin typeface="Roboto"/>
                <a:ea typeface="Roboto"/>
                <a:cs typeface="Roboto"/>
                <a:sym typeface="Roboto"/>
              </a:rPr>
              <a:t>You can then organise them into your introduction, your main content and your conclusion.  Make sure you do enough research to support your points.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121955" y="1754775"/>
            <a:ext cx="6090457" cy="2691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39"/>
              </a:lnSpc>
            </a:pPr>
            <a:r>
              <a:rPr lang="en-US" b="true" sz="6399">
                <a:solidFill>
                  <a:srgbClr val="09427D"/>
                </a:solidFill>
                <a:latin typeface="Roboto Bold"/>
                <a:ea typeface="Roboto Bold"/>
                <a:cs typeface="Roboto Bold"/>
                <a:sym typeface="Roboto Bold"/>
              </a:rPr>
              <a:t>Accelerated Vaccine Development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121955" y="4924444"/>
            <a:ext cx="6090457" cy="36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  <a:spcBef>
                <a:spcPct val="0"/>
              </a:spcBef>
            </a:pPr>
            <a:r>
              <a:rPr lang="en-US" sz="2100" b="true">
                <a:solidFill>
                  <a:srgbClr val="09427D"/>
                </a:solidFill>
                <a:latin typeface="Roboto Bold"/>
                <a:ea typeface="Roboto Bold"/>
                <a:cs typeface="Roboto Bold"/>
                <a:sym typeface="Roboto Bold"/>
              </a:rPr>
              <a:t>To create a stunning presentation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121955" y="5661679"/>
            <a:ext cx="5336218" cy="2741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1800">
                <a:solidFill>
                  <a:srgbClr val="162942"/>
                </a:solidFill>
                <a:latin typeface="Roboto"/>
                <a:ea typeface="Roboto"/>
                <a:cs typeface="Roboto"/>
                <a:sym typeface="Roboto"/>
              </a:rPr>
              <a:t>It's best to simplify your thoughts. Start with an outline of topics and identify highlights, which can be applied to whatever subject you plan on discussing.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1800">
                <a:solidFill>
                  <a:srgbClr val="162942"/>
                </a:solidFill>
                <a:latin typeface="Roboto"/>
                <a:ea typeface="Roboto"/>
                <a:cs typeface="Roboto"/>
                <a:sym typeface="Roboto"/>
              </a:rPr>
              <a:t>You can then organise them into your introduction, your main content and your conclusion.  Make sure you do enough research to support your points.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15854999" y="3130408"/>
            <a:ext cx="3586423" cy="6281951"/>
          </a:xfrm>
          <a:custGeom>
            <a:avLst/>
            <a:gdLst/>
            <a:ahLst/>
            <a:cxnLst/>
            <a:rect r="r" b="b" t="t" l="l"/>
            <a:pathLst>
              <a:path h="6281951" w="3586423">
                <a:moveTo>
                  <a:pt x="0" y="0"/>
                </a:moveTo>
                <a:lnTo>
                  <a:pt x="3586423" y="0"/>
                </a:lnTo>
                <a:lnTo>
                  <a:pt x="3586423" y="6281951"/>
                </a:lnTo>
                <a:lnTo>
                  <a:pt x="0" y="62819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-1635726" y="6172200"/>
            <a:ext cx="3793097" cy="4114800"/>
          </a:xfrm>
          <a:custGeom>
            <a:avLst/>
            <a:gdLst/>
            <a:ahLst/>
            <a:cxnLst/>
            <a:rect r="r" b="b" t="t" l="l"/>
            <a:pathLst>
              <a:path h="4114800" w="3793097">
                <a:moveTo>
                  <a:pt x="0" y="0"/>
                </a:moveTo>
                <a:lnTo>
                  <a:pt x="3793097" y="0"/>
                </a:lnTo>
                <a:lnTo>
                  <a:pt x="379309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0EB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96282" y="181212"/>
            <a:ext cx="10105788" cy="10105788"/>
            <a:chOff x="0" y="0"/>
            <a:chExt cx="13474384" cy="13474384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13474384" cy="13474384"/>
              <a:chOff x="0" y="0"/>
              <a:chExt cx="6350000" cy="6350000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6350000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4E46A6">
                  <a:alpha val="9804"/>
                </a:srgbClr>
              </a:solidFill>
            </p:spPr>
          </p:sp>
        </p:grpSp>
        <p:grpSp>
          <p:nvGrpSpPr>
            <p:cNvPr name="Group 5" id="5"/>
            <p:cNvGrpSpPr/>
            <p:nvPr/>
          </p:nvGrpSpPr>
          <p:grpSpPr>
            <a:xfrm rot="0">
              <a:off x="1234732" y="1234732"/>
              <a:ext cx="11004920" cy="11004920"/>
              <a:chOff x="0" y="0"/>
              <a:chExt cx="6350000" cy="63500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6350000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4E46A6">
                  <a:alpha val="9804"/>
                </a:srgbClr>
              </a:solidFill>
            </p:spPr>
          </p:sp>
        </p:grpSp>
      </p:grpSp>
      <p:sp>
        <p:nvSpPr>
          <p:cNvPr name="Freeform 7" id="7"/>
          <p:cNvSpPr/>
          <p:nvPr/>
        </p:nvSpPr>
        <p:spPr>
          <a:xfrm flipH="true" flipV="false" rot="0">
            <a:off x="15531103" y="760406"/>
            <a:ext cx="3261914" cy="4114800"/>
          </a:xfrm>
          <a:custGeom>
            <a:avLst/>
            <a:gdLst/>
            <a:ahLst/>
            <a:cxnLst/>
            <a:rect r="r" b="b" t="t" l="l"/>
            <a:pathLst>
              <a:path h="4114800" w="3261914">
                <a:moveTo>
                  <a:pt x="3261914" y="0"/>
                </a:moveTo>
                <a:lnTo>
                  <a:pt x="0" y="0"/>
                </a:lnTo>
                <a:lnTo>
                  <a:pt x="0" y="4114800"/>
                </a:lnTo>
                <a:lnTo>
                  <a:pt x="3261914" y="4114800"/>
                </a:lnTo>
                <a:lnTo>
                  <a:pt x="326191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505017" y="632782"/>
            <a:ext cx="3261914" cy="4114800"/>
          </a:xfrm>
          <a:custGeom>
            <a:avLst/>
            <a:gdLst/>
            <a:ahLst/>
            <a:cxnLst/>
            <a:rect r="r" b="b" t="t" l="l"/>
            <a:pathLst>
              <a:path h="4114800" w="3261914">
                <a:moveTo>
                  <a:pt x="0" y="0"/>
                </a:moveTo>
                <a:lnTo>
                  <a:pt x="3261914" y="0"/>
                </a:lnTo>
                <a:lnTo>
                  <a:pt x="326191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0" y="4526880"/>
            <a:ext cx="18288000" cy="6082590"/>
            <a:chOff x="0" y="0"/>
            <a:chExt cx="6186311" cy="205756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186311" cy="2057568"/>
            </a:xfrm>
            <a:custGeom>
              <a:avLst/>
              <a:gdLst/>
              <a:ahLst/>
              <a:cxnLst/>
              <a:rect r="r" b="b" t="t" l="l"/>
              <a:pathLst>
                <a:path h="2057568" w="6186311">
                  <a:moveTo>
                    <a:pt x="6061851" y="2057567"/>
                  </a:moveTo>
                  <a:lnTo>
                    <a:pt x="124460" y="2057567"/>
                  </a:lnTo>
                  <a:cubicBezTo>
                    <a:pt x="55880" y="2057567"/>
                    <a:pt x="0" y="2001688"/>
                    <a:pt x="0" y="193310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061851" y="0"/>
                  </a:lnTo>
                  <a:cubicBezTo>
                    <a:pt x="6130431" y="0"/>
                    <a:pt x="6186311" y="55880"/>
                    <a:pt x="6186311" y="124460"/>
                  </a:cubicBezTo>
                  <a:lnTo>
                    <a:pt x="6186311" y="1933108"/>
                  </a:lnTo>
                  <a:cubicBezTo>
                    <a:pt x="6186311" y="2001688"/>
                    <a:pt x="6130431" y="2057568"/>
                    <a:pt x="6061851" y="2057568"/>
                  </a:cubicBezTo>
                  <a:close/>
                </a:path>
              </a:pathLst>
            </a:custGeom>
            <a:solidFill>
              <a:srgbClr val="4E46A6"/>
            </a:solid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6546230" y="161490"/>
            <a:ext cx="4822851" cy="4586093"/>
          </a:xfrm>
          <a:custGeom>
            <a:avLst/>
            <a:gdLst/>
            <a:ahLst/>
            <a:cxnLst/>
            <a:rect r="r" b="b" t="t" l="l"/>
            <a:pathLst>
              <a:path h="4586093" w="4822851">
                <a:moveTo>
                  <a:pt x="0" y="0"/>
                </a:moveTo>
                <a:lnTo>
                  <a:pt x="4822851" y="0"/>
                </a:lnTo>
                <a:lnTo>
                  <a:pt x="4822851" y="4586092"/>
                </a:lnTo>
                <a:lnTo>
                  <a:pt x="0" y="458609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1125940" y="3431694"/>
            <a:ext cx="16036121" cy="2190371"/>
            <a:chOff x="0" y="0"/>
            <a:chExt cx="5424564" cy="74094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5424565" cy="740940"/>
            </a:xfrm>
            <a:custGeom>
              <a:avLst/>
              <a:gdLst/>
              <a:ahLst/>
              <a:cxnLst/>
              <a:rect r="r" b="b" t="t" l="l"/>
              <a:pathLst>
                <a:path h="740940" w="5424565">
                  <a:moveTo>
                    <a:pt x="5300104" y="740940"/>
                  </a:moveTo>
                  <a:lnTo>
                    <a:pt x="124460" y="740940"/>
                  </a:lnTo>
                  <a:cubicBezTo>
                    <a:pt x="55880" y="740940"/>
                    <a:pt x="0" y="685060"/>
                    <a:pt x="0" y="6164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300104" y="0"/>
                  </a:lnTo>
                  <a:cubicBezTo>
                    <a:pt x="5368684" y="0"/>
                    <a:pt x="5424565" y="55880"/>
                    <a:pt x="5424565" y="124460"/>
                  </a:cubicBezTo>
                  <a:lnTo>
                    <a:pt x="5424565" y="616480"/>
                  </a:lnTo>
                  <a:cubicBezTo>
                    <a:pt x="5424565" y="685060"/>
                    <a:pt x="5368684" y="740940"/>
                    <a:pt x="5300104" y="740940"/>
                  </a:cubicBezTo>
                  <a:close/>
                </a:path>
              </a:pathLst>
            </a:custGeom>
            <a:solidFill>
              <a:srgbClr val="15193B"/>
            </a:solid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9144000" y="6243390"/>
            <a:ext cx="7592839" cy="2202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F5F5EF"/>
                </a:solidFill>
                <a:latin typeface="Roboto"/>
                <a:ea typeface="Roboto"/>
                <a:cs typeface="Roboto"/>
                <a:sym typeface="Roboto"/>
              </a:rPr>
              <a:t>It is mostly presented before an audience. It serves a variety of purposes, making presentations powerful tools for </a:t>
            </a:r>
          </a:p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F5F5EF"/>
                </a:solidFill>
                <a:latin typeface="Roboto"/>
                <a:ea typeface="Roboto"/>
                <a:cs typeface="Roboto"/>
                <a:sym typeface="Roboto"/>
              </a:rPr>
              <a:t>convincing and teaching.</a:t>
            </a:r>
          </a:p>
          <a:p>
            <a:pPr algn="l">
              <a:lnSpc>
                <a:spcPts val="2520"/>
              </a:lnSpc>
              <a:spcBef>
                <a:spcPct val="0"/>
              </a:spcBef>
            </a:pPr>
          </a:p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F5F5EF"/>
                </a:solidFill>
                <a:latin typeface="Roboto"/>
                <a:ea typeface="Roboto"/>
                <a:cs typeface="Roboto"/>
                <a:sym typeface="Roboto"/>
              </a:rPr>
              <a:t>To create a stunning presentation, it's best to simplify your thoughts. Start with an outline of topics and identify highlights, which can be applied to whatever subject you plan on discussing.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413954" y="6243390"/>
            <a:ext cx="6276889" cy="2223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  <a:spcBef>
                <a:spcPct val="0"/>
              </a:spcBef>
            </a:pPr>
            <a:r>
              <a:rPr lang="en-US" sz="2100" b="true">
                <a:solidFill>
                  <a:srgbClr val="F5F5EF"/>
                </a:solidFill>
                <a:latin typeface="Roboto Bold"/>
                <a:ea typeface="Roboto Bold"/>
                <a:cs typeface="Roboto Bold"/>
                <a:sym typeface="Roboto Bold"/>
              </a:rPr>
              <a:t>Presentations are communication tools that can be used as demonstrations, lectures, speeches, reports and more. It is mostly presented before an audience. It serves a variety of purposes, making presentations powerful tools for convincing and teaching.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328609" y="4027149"/>
            <a:ext cx="14008010" cy="1009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19"/>
              </a:lnSpc>
            </a:pPr>
            <a:r>
              <a:rPr lang="en-US" sz="6599" b="true">
                <a:solidFill>
                  <a:srgbClr val="F5F5EF"/>
                </a:solidFill>
                <a:latin typeface="Roboto Bold"/>
                <a:ea typeface="Roboto Bold"/>
                <a:cs typeface="Roboto Bold"/>
                <a:sym typeface="Roboto Bold"/>
              </a:rPr>
              <a:t>The Race for New Vaccines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444532" y="9309138"/>
            <a:ext cx="3398937" cy="2501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 spc="151">
                <a:solidFill>
                  <a:srgbClr val="F5F5EF"/>
                </a:solidFill>
                <a:latin typeface="Roboto"/>
                <a:ea typeface="Roboto"/>
                <a:cs typeface="Roboto"/>
                <a:sym typeface="Roboto"/>
              </a:rPr>
              <a:t>ARCHIMEDES PHARMA |</a:t>
            </a:r>
            <a:r>
              <a:rPr lang="en-US" b="true" sz="1400" spc="151">
                <a:solidFill>
                  <a:srgbClr val="F5F5EF"/>
                </a:solidFill>
                <a:latin typeface="Roboto Bold"/>
                <a:ea typeface="Roboto Bold"/>
                <a:cs typeface="Roboto Bold"/>
                <a:sym typeface="Roboto Bold"/>
              </a:rPr>
              <a:t> VACCINES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E46A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62157" y="1564754"/>
            <a:ext cx="7693546" cy="7693546"/>
            <a:chOff x="0" y="0"/>
            <a:chExt cx="10258062" cy="10258062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10258062" cy="10258062"/>
              <a:chOff x="0" y="0"/>
              <a:chExt cx="6350000" cy="6350000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6350000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FFFF">
                  <a:alpha val="9804"/>
                </a:srgbClr>
              </a:solidFill>
            </p:spPr>
          </p:sp>
        </p:grpSp>
        <p:grpSp>
          <p:nvGrpSpPr>
            <p:cNvPr name="Group 5" id="5"/>
            <p:cNvGrpSpPr/>
            <p:nvPr/>
          </p:nvGrpSpPr>
          <p:grpSpPr>
            <a:xfrm rot="0">
              <a:off x="940003" y="940003"/>
              <a:ext cx="8378056" cy="8378056"/>
              <a:chOff x="0" y="0"/>
              <a:chExt cx="6350000" cy="63500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6350000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FFFF">
                  <a:alpha val="9804"/>
                </a:srgbClr>
              </a:solidFill>
            </p:spPr>
          </p:sp>
        </p:grpSp>
      </p:grpSp>
      <p:sp>
        <p:nvSpPr>
          <p:cNvPr name="Freeform 7" id="7"/>
          <p:cNvSpPr/>
          <p:nvPr/>
        </p:nvSpPr>
        <p:spPr>
          <a:xfrm flipH="false" flipV="false" rot="0">
            <a:off x="12161078" y="1723585"/>
            <a:ext cx="4364161" cy="3419915"/>
          </a:xfrm>
          <a:custGeom>
            <a:avLst/>
            <a:gdLst/>
            <a:ahLst/>
            <a:cxnLst/>
            <a:rect r="r" b="b" t="t" l="l"/>
            <a:pathLst>
              <a:path h="3419915" w="4364161">
                <a:moveTo>
                  <a:pt x="0" y="0"/>
                </a:moveTo>
                <a:lnTo>
                  <a:pt x="4364161" y="0"/>
                </a:lnTo>
                <a:lnTo>
                  <a:pt x="4364161" y="3419915"/>
                </a:lnTo>
                <a:lnTo>
                  <a:pt x="0" y="34199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867461" y="1775194"/>
            <a:ext cx="6661177" cy="19580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79"/>
              </a:lnSpc>
            </a:pPr>
            <a:r>
              <a:rPr lang="en-US" sz="6399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Clinical Development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528409" y="4723126"/>
            <a:ext cx="4829411" cy="3619599"/>
            <a:chOff x="0" y="0"/>
            <a:chExt cx="1633652" cy="122440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633653" cy="1224408"/>
            </a:xfrm>
            <a:custGeom>
              <a:avLst/>
              <a:gdLst/>
              <a:ahLst/>
              <a:cxnLst/>
              <a:rect r="r" b="b" t="t" l="l"/>
              <a:pathLst>
                <a:path h="1224408" w="1633653">
                  <a:moveTo>
                    <a:pt x="1509192" y="1224408"/>
                  </a:moveTo>
                  <a:lnTo>
                    <a:pt x="124460" y="1224408"/>
                  </a:lnTo>
                  <a:cubicBezTo>
                    <a:pt x="55880" y="1224408"/>
                    <a:pt x="0" y="1168528"/>
                    <a:pt x="0" y="109994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509193" y="0"/>
                  </a:lnTo>
                  <a:cubicBezTo>
                    <a:pt x="1577772" y="0"/>
                    <a:pt x="1633653" y="55880"/>
                    <a:pt x="1633653" y="124460"/>
                  </a:cubicBezTo>
                  <a:lnTo>
                    <a:pt x="1633653" y="1099948"/>
                  </a:lnTo>
                  <a:cubicBezTo>
                    <a:pt x="1633653" y="1168528"/>
                    <a:pt x="1577772" y="1224408"/>
                    <a:pt x="1509193" y="1224408"/>
                  </a:cubicBezTo>
                  <a:close/>
                </a:path>
              </a:pathLst>
            </a:custGeom>
            <a:solidFill>
              <a:srgbClr val="661B5C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528409" y="4723126"/>
            <a:ext cx="4829411" cy="3619599"/>
            <a:chOff x="0" y="0"/>
            <a:chExt cx="1633652" cy="1224408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633653" cy="1224408"/>
            </a:xfrm>
            <a:custGeom>
              <a:avLst/>
              <a:gdLst/>
              <a:ahLst/>
              <a:cxnLst/>
              <a:rect r="r" b="b" t="t" l="l"/>
              <a:pathLst>
                <a:path h="1224408" w="1633653">
                  <a:moveTo>
                    <a:pt x="1509192" y="1224408"/>
                  </a:moveTo>
                  <a:lnTo>
                    <a:pt x="124460" y="1224408"/>
                  </a:lnTo>
                  <a:cubicBezTo>
                    <a:pt x="55880" y="1224408"/>
                    <a:pt x="0" y="1168528"/>
                    <a:pt x="0" y="109994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509193" y="0"/>
                  </a:lnTo>
                  <a:cubicBezTo>
                    <a:pt x="1577772" y="0"/>
                    <a:pt x="1633653" y="55880"/>
                    <a:pt x="1633653" y="124460"/>
                  </a:cubicBezTo>
                  <a:lnTo>
                    <a:pt x="1633653" y="1099948"/>
                  </a:lnTo>
                  <a:cubicBezTo>
                    <a:pt x="1633653" y="1168528"/>
                    <a:pt x="1577772" y="1224408"/>
                    <a:pt x="1509193" y="1224408"/>
                  </a:cubicBezTo>
                  <a:close/>
                </a:path>
              </a:pathLst>
            </a:custGeom>
            <a:solidFill>
              <a:srgbClr val="15193B"/>
            </a:solid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2041187" y="5198666"/>
            <a:ext cx="3908717" cy="737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 b="true">
                <a:solidFill>
                  <a:srgbClr val="F5F5EF"/>
                </a:solidFill>
                <a:latin typeface="Roboto Bold"/>
                <a:ea typeface="Roboto Bold"/>
                <a:cs typeface="Roboto Bold"/>
                <a:sym typeface="Roboto Bold"/>
              </a:rPr>
              <a:t>Phase 1:</a:t>
            </a:r>
          </a:p>
          <a:p>
            <a:pPr algn="l">
              <a:lnSpc>
                <a:spcPts val="2940"/>
              </a:lnSpc>
            </a:pPr>
            <a:r>
              <a:rPr lang="en-US" sz="2100" b="true">
                <a:solidFill>
                  <a:srgbClr val="F5F5EF"/>
                </a:solidFill>
                <a:latin typeface="Roboto Bold"/>
                <a:ea typeface="Roboto Bold"/>
                <a:cs typeface="Roboto Bold"/>
                <a:sym typeface="Roboto Bold"/>
              </a:rPr>
              <a:t>Limited Trial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041187" y="6273741"/>
            <a:ext cx="3908717" cy="1573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F5F5EF"/>
                </a:solidFill>
                <a:latin typeface="Roboto"/>
                <a:ea typeface="Roboto"/>
                <a:cs typeface="Roboto"/>
                <a:sym typeface="Roboto"/>
              </a:rPr>
              <a:t>Presentations are communication tools that can be used as demonstrations, lectures, speeches, reports and more. It is mostly presented before an audience.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041187" y="6273741"/>
            <a:ext cx="3908717" cy="1573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F5F5EF"/>
                </a:solidFill>
                <a:latin typeface="Roboto"/>
                <a:ea typeface="Roboto"/>
                <a:cs typeface="Roboto"/>
                <a:sym typeface="Roboto"/>
              </a:rPr>
              <a:t>Presentations are communication tools that can be used as demonstrations, lectures, speeches, reports and more. It is mostly presented before an audience.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6729295" y="4723126"/>
            <a:ext cx="4829411" cy="3610074"/>
            <a:chOff x="0" y="0"/>
            <a:chExt cx="1633652" cy="122118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633653" cy="1221186"/>
            </a:xfrm>
            <a:custGeom>
              <a:avLst/>
              <a:gdLst/>
              <a:ahLst/>
              <a:cxnLst/>
              <a:rect r="r" b="b" t="t" l="l"/>
              <a:pathLst>
                <a:path h="1221186" w="1633653">
                  <a:moveTo>
                    <a:pt x="1509192" y="1221185"/>
                  </a:moveTo>
                  <a:lnTo>
                    <a:pt x="124460" y="1221185"/>
                  </a:lnTo>
                  <a:cubicBezTo>
                    <a:pt x="55880" y="1221185"/>
                    <a:pt x="0" y="1165306"/>
                    <a:pt x="0" y="109672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509193" y="0"/>
                  </a:lnTo>
                  <a:cubicBezTo>
                    <a:pt x="1577772" y="0"/>
                    <a:pt x="1633653" y="55880"/>
                    <a:pt x="1633653" y="124460"/>
                  </a:cubicBezTo>
                  <a:lnTo>
                    <a:pt x="1633653" y="1096726"/>
                  </a:lnTo>
                  <a:cubicBezTo>
                    <a:pt x="1633653" y="1165306"/>
                    <a:pt x="1577772" y="1221186"/>
                    <a:pt x="1509193" y="1221186"/>
                  </a:cubicBezTo>
                  <a:close/>
                </a:path>
              </a:pathLst>
            </a:custGeom>
            <a:solidFill>
              <a:srgbClr val="661B5C"/>
            </a:solidFill>
          </p:spPr>
        </p:sp>
      </p:grpSp>
      <p:sp>
        <p:nvSpPr>
          <p:cNvPr name="TextBox 18" id="18"/>
          <p:cNvSpPr txBox="true"/>
          <p:nvPr/>
        </p:nvSpPr>
        <p:spPr>
          <a:xfrm rot="0">
            <a:off x="7242073" y="5198666"/>
            <a:ext cx="2681677" cy="737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940"/>
              </a:lnSpc>
              <a:spcBef>
                <a:spcPct val="0"/>
              </a:spcBef>
            </a:pPr>
            <a:r>
              <a:rPr lang="en-US" b="true" sz="2100" u="none">
                <a:solidFill>
                  <a:srgbClr val="F5F5EF"/>
                </a:solidFill>
                <a:latin typeface="Roboto Bold"/>
                <a:ea typeface="Roboto Bold"/>
                <a:cs typeface="Roboto Bold"/>
                <a:sym typeface="Roboto Bold"/>
              </a:rPr>
              <a:t>Phase 2: </a:t>
            </a:r>
          </a:p>
          <a:p>
            <a:pPr algn="l" marL="0" indent="0" lvl="0">
              <a:lnSpc>
                <a:spcPts val="2940"/>
              </a:lnSpc>
              <a:spcBef>
                <a:spcPct val="0"/>
              </a:spcBef>
            </a:pPr>
            <a:r>
              <a:rPr lang="en-US" b="true" sz="2100" u="none">
                <a:solidFill>
                  <a:srgbClr val="F5F5EF"/>
                </a:solidFill>
                <a:latin typeface="Roboto Bold"/>
                <a:ea typeface="Roboto Bold"/>
                <a:cs typeface="Roboto Bold"/>
                <a:sym typeface="Roboto Bold"/>
              </a:rPr>
              <a:t>Expanded trial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242073" y="6264216"/>
            <a:ext cx="3908717" cy="1573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F5F5EF"/>
                </a:solidFill>
                <a:latin typeface="Roboto"/>
                <a:ea typeface="Roboto"/>
                <a:cs typeface="Roboto"/>
                <a:sym typeface="Roboto"/>
              </a:rPr>
              <a:t>Presentations are communication tools that can be used as demonstrations, lectures, speeches, reports and more. It is mostly presented before an audience.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11928453" y="4723126"/>
            <a:ext cx="4829411" cy="3610074"/>
            <a:chOff x="0" y="0"/>
            <a:chExt cx="1633652" cy="1221185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633653" cy="1221186"/>
            </a:xfrm>
            <a:custGeom>
              <a:avLst/>
              <a:gdLst/>
              <a:ahLst/>
              <a:cxnLst/>
              <a:rect r="r" b="b" t="t" l="l"/>
              <a:pathLst>
                <a:path h="1221186" w="1633653">
                  <a:moveTo>
                    <a:pt x="1509192" y="1221185"/>
                  </a:moveTo>
                  <a:lnTo>
                    <a:pt x="124460" y="1221185"/>
                  </a:lnTo>
                  <a:cubicBezTo>
                    <a:pt x="55880" y="1221185"/>
                    <a:pt x="0" y="1165306"/>
                    <a:pt x="0" y="109672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509193" y="0"/>
                  </a:lnTo>
                  <a:cubicBezTo>
                    <a:pt x="1577772" y="0"/>
                    <a:pt x="1633653" y="55880"/>
                    <a:pt x="1633653" y="124460"/>
                  </a:cubicBezTo>
                  <a:lnTo>
                    <a:pt x="1633653" y="1096726"/>
                  </a:lnTo>
                  <a:cubicBezTo>
                    <a:pt x="1633653" y="1165306"/>
                    <a:pt x="1577772" y="1221186"/>
                    <a:pt x="1509193" y="1221186"/>
                  </a:cubicBezTo>
                  <a:close/>
                </a:path>
              </a:pathLst>
            </a:custGeom>
            <a:solidFill>
              <a:srgbClr val="15193B"/>
            </a:solidFill>
          </p:spPr>
        </p:sp>
      </p:grpSp>
      <p:sp>
        <p:nvSpPr>
          <p:cNvPr name="TextBox 22" id="22"/>
          <p:cNvSpPr txBox="true"/>
          <p:nvPr/>
        </p:nvSpPr>
        <p:spPr>
          <a:xfrm rot="0">
            <a:off x="12441232" y="5198666"/>
            <a:ext cx="2681677" cy="737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940"/>
              </a:lnSpc>
              <a:spcBef>
                <a:spcPct val="0"/>
              </a:spcBef>
            </a:pPr>
            <a:r>
              <a:rPr lang="en-US" b="true" sz="2100" u="none">
                <a:solidFill>
                  <a:srgbClr val="F5F5EF"/>
                </a:solidFill>
                <a:latin typeface="Roboto Bold"/>
                <a:ea typeface="Roboto Bold"/>
                <a:cs typeface="Roboto Bold"/>
                <a:sym typeface="Roboto Bold"/>
              </a:rPr>
              <a:t>Phase 3:</a:t>
            </a:r>
          </a:p>
          <a:p>
            <a:pPr algn="l" marL="0" indent="0" lvl="0">
              <a:lnSpc>
                <a:spcPts val="2940"/>
              </a:lnSpc>
              <a:spcBef>
                <a:spcPct val="0"/>
              </a:spcBef>
            </a:pPr>
            <a:r>
              <a:rPr lang="en-US" b="true" sz="2100" u="none">
                <a:solidFill>
                  <a:srgbClr val="F5F5EF"/>
                </a:solidFill>
                <a:latin typeface="Roboto Bold"/>
                <a:ea typeface="Roboto Bold"/>
                <a:cs typeface="Roboto Bold"/>
                <a:sym typeface="Roboto Bold"/>
              </a:rPr>
              <a:t>Large-scale trial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2441232" y="6264216"/>
            <a:ext cx="3908717" cy="1573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F5F5EF"/>
                </a:solidFill>
                <a:latin typeface="Roboto"/>
                <a:ea typeface="Roboto"/>
                <a:cs typeface="Roboto"/>
                <a:sym typeface="Roboto"/>
              </a:rPr>
              <a:t>Presentations are communication tools that can be used as demonstrations, lectures, speeches, reports and more. It is mostly presented before an audience.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7444680" y="9383252"/>
            <a:ext cx="3398639" cy="2501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 spc="15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ARCHIMEDES PHARMA | </a:t>
            </a:r>
            <a:r>
              <a:rPr lang="en-US" b="true" sz="1400" spc="15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VACCINES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0EB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4071204" y="2144593"/>
            <a:ext cx="8142407" cy="8142407"/>
            <a:chOff x="0" y="0"/>
            <a:chExt cx="10856543" cy="10856543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10856543" cy="10856543"/>
              <a:chOff x="0" y="0"/>
              <a:chExt cx="6350000" cy="6350000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6350000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4E46A6">
                  <a:alpha val="9804"/>
                </a:srgbClr>
              </a:solidFill>
            </p:spPr>
          </p:sp>
        </p:grpSp>
        <p:grpSp>
          <p:nvGrpSpPr>
            <p:cNvPr name="Group 5" id="5"/>
            <p:cNvGrpSpPr/>
            <p:nvPr/>
          </p:nvGrpSpPr>
          <p:grpSpPr>
            <a:xfrm rot="0">
              <a:off x="994845" y="994845"/>
              <a:ext cx="8866853" cy="8866853"/>
              <a:chOff x="0" y="0"/>
              <a:chExt cx="6350000" cy="63500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6350000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4E46A6">
                  <a:alpha val="9804"/>
                </a:srgbClr>
              </a:solidFill>
            </p:spPr>
          </p:sp>
        </p:grpSp>
      </p:grpSp>
      <p:grpSp>
        <p:nvGrpSpPr>
          <p:cNvPr name="Group 7" id="7"/>
          <p:cNvGrpSpPr/>
          <p:nvPr/>
        </p:nvGrpSpPr>
        <p:grpSpPr>
          <a:xfrm rot="0">
            <a:off x="14560526" y="2144593"/>
            <a:ext cx="8142407" cy="8142407"/>
            <a:chOff x="0" y="0"/>
            <a:chExt cx="10856543" cy="10856543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0" y="0"/>
              <a:ext cx="10856543" cy="10856543"/>
              <a:chOff x="0" y="0"/>
              <a:chExt cx="6350000" cy="6350000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6350000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4E46A6">
                  <a:alpha val="9804"/>
                </a:srgbClr>
              </a:solidFill>
            </p:spPr>
          </p:sp>
        </p:grpSp>
        <p:grpSp>
          <p:nvGrpSpPr>
            <p:cNvPr name="Group 10" id="10"/>
            <p:cNvGrpSpPr/>
            <p:nvPr/>
          </p:nvGrpSpPr>
          <p:grpSpPr>
            <a:xfrm rot="0">
              <a:off x="994845" y="994845"/>
              <a:ext cx="8866853" cy="8866853"/>
              <a:chOff x="0" y="0"/>
              <a:chExt cx="6350000" cy="63500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6350000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4E46A6">
                  <a:alpha val="9804"/>
                </a:srgbClr>
              </a:solidFill>
            </p:spPr>
          </p:sp>
        </p:grpSp>
      </p:grpSp>
      <p:grpSp>
        <p:nvGrpSpPr>
          <p:cNvPr name="Group 12" id="12"/>
          <p:cNvGrpSpPr/>
          <p:nvPr/>
        </p:nvGrpSpPr>
        <p:grpSpPr>
          <a:xfrm rot="0">
            <a:off x="0" y="5650040"/>
            <a:ext cx="18288000" cy="4959429"/>
            <a:chOff x="0" y="0"/>
            <a:chExt cx="6186311" cy="167763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186311" cy="1677634"/>
            </a:xfrm>
            <a:custGeom>
              <a:avLst/>
              <a:gdLst/>
              <a:ahLst/>
              <a:cxnLst/>
              <a:rect r="r" b="b" t="t" l="l"/>
              <a:pathLst>
                <a:path h="1677634" w="6186311">
                  <a:moveTo>
                    <a:pt x="6061851" y="1677634"/>
                  </a:moveTo>
                  <a:lnTo>
                    <a:pt x="124460" y="1677634"/>
                  </a:lnTo>
                  <a:cubicBezTo>
                    <a:pt x="55880" y="1677634"/>
                    <a:pt x="0" y="1621754"/>
                    <a:pt x="0" y="155317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061851" y="0"/>
                  </a:lnTo>
                  <a:cubicBezTo>
                    <a:pt x="6130431" y="0"/>
                    <a:pt x="6186311" y="55880"/>
                    <a:pt x="6186311" y="124460"/>
                  </a:cubicBezTo>
                  <a:lnTo>
                    <a:pt x="6186311" y="1553174"/>
                  </a:lnTo>
                  <a:cubicBezTo>
                    <a:pt x="6186311" y="1621754"/>
                    <a:pt x="6130431" y="1677634"/>
                    <a:pt x="6061851" y="1677634"/>
                  </a:cubicBezTo>
                  <a:close/>
                </a:path>
              </a:pathLst>
            </a:custGeom>
            <a:solidFill>
              <a:srgbClr val="4E46A6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9227078" y="4550876"/>
            <a:ext cx="3456519" cy="3681640"/>
            <a:chOff x="0" y="0"/>
            <a:chExt cx="1169242" cy="1245394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169242" cy="1245394"/>
            </a:xfrm>
            <a:custGeom>
              <a:avLst/>
              <a:gdLst/>
              <a:ahLst/>
              <a:cxnLst/>
              <a:rect r="r" b="b" t="t" l="l"/>
              <a:pathLst>
                <a:path h="1245394" w="1169242">
                  <a:moveTo>
                    <a:pt x="1044782" y="1245394"/>
                  </a:moveTo>
                  <a:lnTo>
                    <a:pt x="124460" y="1245394"/>
                  </a:lnTo>
                  <a:cubicBezTo>
                    <a:pt x="55880" y="1245394"/>
                    <a:pt x="0" y="1189514"/>
                    <a:pt x="0" y="112093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044782" y="0"/>
                  </a:lnTo>
                  <a:cubicBezTo>
                    <a:pt x="1113362" y="0"/>
                    <a:pt x="1169242" y="55880"/>
                    <a:pt x="1169242" y="124460"/>
                  </a:cubicBezTo>
                  <a:lnTo>
                    <a:pt x="1169242" y="1120934"/>
                  </a:lnTo>
                  <a:cubicBezTo>
                    <a:pt x="1169242" y="1189514"/>
                    <a:pt x="1113362" y="1245394"/>
                    <a:pt x="1044782" y="1245394"/>
                  </a:cubicBezTo>
                  <a:close/>
                </a:path>
              </a:pathLst>
            </a:custGeom>
            <a:solidFill>
              <a:srgbClr val="F5F5EF"/>
            </a:solid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9614499" y="5043566"/>
            <a:ext cx="2681677" cy="36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940"/>
              </a:lnSpc>
              <a:spcBef>
                <a:spcPct val="0"/>
              </a:spcBef>
            </a:pPr>
            <a:r>
              <a:rPr lang="en-US" b="true" sz="2100" u="none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Scalability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706342" y="5832922"/>
            <a:ext cx="2497992" cy="1887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20"/>
              </a:lnSpc>
              <a:spcBef>
                <a:spcPct val="0"/>
              </a:spcBef>
            </a:pPr>
            <a:r>
              <a:rPr lang="en-US" sz="1800" u="none">
                <a:solidFill>
                  <a:srgbClr val="162942"/>
                </a:solidFill>
                <a:latin typeface="Roboto"/>
                <a:ea typeface="Roboto"/>
                <a:cs typeface="Roboto"/>
                <a:sym typeface="Roboto"/>
              </a:rPr>
              <a:t>Presentations are communication tools that can be used as demonstrations, lectures, speeches, reports and more.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1413484" y="4550876"/>
            <a:ext cx="3456519" cy="3681640"/>
            <a:chOff x="0" y="0"/>
            <a:chExt cx="1169242" cy="1245394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169242" cy="1245394"/>
            </a:xfrm>
            <a:custGeom>
              <a:avLst/>
              <a:gdLst/>
              <a:ahLst/>
              <a:cxnLst/>
              <a:rect r="r" b="b" t="t" l="l"/>
              <a:pathLst>
                <a:path h="1245394" w="1169242">
                  <a:moveTo>
                    <a:pt x="1044782" y="1245394"/>
                  </a:moveTo>
                  <a:lnTo>
                    <a:pt x="124460" y="1245394"/>
                  </a:lnTo>
                  <a:cubicBezTo>
                    <a:pt x="55880" y="1245394"/>
                    <a:pt x="0" y="1189514"/>
                    <a:pt x="0" y="112093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044782" y="0"/>
                  </a:lnTo>
                  <a:cubicBezTo>
                    <a:pt x="1113362" y="0"/>
                    <a:pt x="1169242" y="55880"/>
                    <a:pt x="1169242" y="124460"/>
                  </a:cubicBezTo>
                  <a:lnTo>
                    <a:pt x="1169242" y="1120934"/>
                  </a:lnTo>
                  <a:cubicBezTo>
                    <a:pt x="1169242" y="1189514"/>
                    <a:pt x="1113362" y="1245394"/>
                    <a:pt x="1044782" y="1245394"/>
                  </a:cubicBezTo>
                  <a:close/>
                </a:path>
              </a:pathLst>
            </a:custGeom>
            <a:solidFill>
              <a:srgbClr val="F5F5EF"/>
            </a:solidFill>
          </p:spPr>
        </p:sp>
      </p:grpSp>
      <p:sp>
        <p:nvSpPr>
          <p:cNvPr name="TextBox 20" id="20"/>
          <p:cNvSpPr txBox="true"/>
          <p:nvPr/>
        </p:nvSpPr>
        <p:spPr>
          <a:xfrm rot="0">
            <a:off x="1748674" y="5043566"/>
            <a:ext cx="2681677" cy="36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940"/>
              </a:lnSpc>
              <a:spcBef>
                <a:spcPct val="0"/>
              </a:spcBef>
            </a:pPr>
            <a:r>
              <a:rPr lang="en-US" b="true" sz="2100" u="none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Safety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840517" y="5832922"/>
            <a:ext cx="2497992" cy="1887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20"/>
              </a:lnSpc>
              <a:spcBef>
                <a:spcPct val="0"/>
              </a:spcBef>
            </a:pPr>
            <a:r>
              <a:rPr lang="en-US" sz="1800" u="none">
                <a:solidFill>
                  <a:srgbClr val="162942"/>
                </a:solidFill>
                <a:latin typeface="Roboto"/>
                <a:ea typeface="Roboto"/>
                <a:cs typeface="Roboto"/>
                <a:sym typeface="Roboto"/>
              </a:rPr>
              <a:t>Presentations are communication tools that can be used as demonstrations, lectures, speeches, reports and more.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13135029" y="4550876"/>
            <a:ext cx="3456519" cy="3681640"/>
            <a:chOff x="0" y="0"/>
            <a:chExt cx="1169242" cy="1245394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169242" cy="1245394"/>
            </a:xfrm>
            <a:custGeom>
              <a:avLst/>
              <a:gdLst/>
              <a:ahLst/>
              <a:cxnLst/>
              <a:rect r="r" b="b" t="t" l="l"/>
              <a:pathLst>
                <a:path h="1245394" w="1169242">
                  <a:moveTo>
                    <a:pt x="1044782" y="1245394"/>
                  </a:moveTo>
                  <a:lnTo>
                    <a:pt x="124460" y="1245394"/>
                  </a:lnTo>
                  <a:cubicBezTo>
                    <a:pt x="55880" y="1245394"/>
                    <a:pt x="0" y="1189514"/>
                    <a:pt x="0" y="112093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044782" y="0"/>
                  </a:lnTo>
                  <a:cubicBezTo>
                    <a:pt x="1113362" y="0"/>
                    <a:pt x="1169242" y="55880"/>
                    <a:pt x="1169242" y="124460"/>
                  </a:cubicBezTo>
                  <a:lnTo>
                    <a:pt x="1169242" y="1120934"/>
                  </a:lnTo>
                  <a:cubicBezTo>
                    <a:pt x="1169242" y="1189514"/>
                    <a:pt x="1113362" y="1245394"/>
                    <a:pt x="1044782" y="1245394"/>
                  </a:cubicBezTo>
                  <a:close/>
                </a:path>
              </a:pathLst>
            </a:custGeom>
            <a:solidFill>
              <a:srgbClr val="E0EBFA"/>
            </a:solidFill>
          </p:spPr>
        </p:sp>
      </p:grpSp>
      <p:sp>
        <p:nvSpPr>
          <p:cNvPr name="TextBox 24" id="24"/>
          <p:cNvSpPr txBox="true"/>
          <p:nvPr/>
        </p:nvSpPr>
        <p:spPr>
          <a:xfrm rot="0">
            <a:off x="13522450" y="5043566"/>
            <a:ext cx="2681677" cy="36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940"/>
              </a:lnSpc>
              <a:spcBef>
                <a:spcPct val="0"/>
              </a:spcBef>
            </a:pPr>
            <a:r>
              <a:rPr lang="en-US" b="true" sz="2100" u="none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Affordability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3614293" y="5832922"/>
            <a:ext cx="2497992" cy="1887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20"/>
              </a:lnSpc>
              <a:spcBef>
                <a:spcPct val="0"/>
              </a:spcBef>
            </a:pPr>
            <a:r>
              <a:rPr lang="en-US" sz="1800" u="none">
                <a:solidFill>
                  <a:srgbClr val="162942"/>
                </a:solidFill>
                <a:latin typeface="Roboto"/>
                <a:ea typeface="Roboto"/>
                <a:cs typeface="Roboto"/>
                <a:sym typeface="Roboto"/>
              </a:rPr>
              <a:t>Presentations are communication tools that can be used as demonstrations, lectures, speeches, reports and more.</a:t>
            </a:r>
          </a:p>
        </p:txBody>
      </p:sp>
      <p:grpSp>
        <p:nvGrpSpPr>
          <p:cNvPr name="Group 26" id="26"/>
          <p:cNvGrpSpPr/>
          <p:nvPr/>
        </p:nvGrpSpPr>
        <p:grpSpPr>
          <a:xfrm rot="0">
            <a:off x="5319127" y="4550876"/>
            <a:ext cx="3456519" cy="3681640"/>
            <a:chOff x="0" y="0"/>
            <a:chExt cx="1169242" cy="1245394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169242" cy="1245394"/>
            </a:xfrm>
            <a:custGeom>
              <a:avLst/>
              <a:gdLst/>
              <a:ahLst/>
              <a:cxnLst/>
              <a:rect r="r" b="b" t="t" l="l"/>
              <a:pathLst>
                <a:path h="1245394" w="1169242">
                  <a:moveTo>
                    <a:pt x="1044782" y="1245394"/>
                  </a:moveTo>
                  <a:lnTo>
                    <a:pt x="124460" y="1245394"/>
                  </a:lnTo>
                  <a:cubicBezTo>
                    <a:pt x="55880" y="1245394"/>
                    <a:pt x="0" y="1189514"/>
                    <a:pt x="0" y="112093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044782" y="0"/>
                  </a:lnTo>
                  <a:cubicBezTo>
                    <a:pt x="1113362" y="0"/>
                    <a:pt x="1169242" y="55880"/>
                    <a:pt x="1169242" y="124460"/>
                  </a:cubicBezTo>
                  <a:lnTo>
                    <a:pt x="1169242" y="1120934"/>
                  </a:lnTo>
                  <a:cubicBezTo>
                    <a:pt x="1169242" y="1189514"/>
                    <a:pt x="1113362" y="1245394"/>
                    <a:pt x="1044782" y="1245394"/>
                  </a:cubicBezTo>
                  <a:close/>
                </a:path>
              </a:pathLst>
            </a:custGeom>
            <a:solidFill>
              <a:srgbClr val="E0EBFA"/>
            </a:solidFill>
          </p:spPr>
        </p:sp>
      </p:grpSp>
      <p:sp>
        <p:nvSpPr>
          <p:cNvPr name="TextBox 28" id="28"/>
          <p:cNvSpPr txBox="true"/>
          <p:nvPr/>
        </p:nvSpPr>
        <p:spPr>
          <a:xfrm rot="0">
            <a:off x="5706548" y="5043566"/>
            <a:ext cx="2681677" cy="36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940"/>
              </a:lnSpc>
              <a:spcBef>
                <a:spcPct val="0"/>
              </a:spcBef>
            </a:pPr>
            <a:r>
              <a:rPr lang="en-US" b="true" sz="2100" u="none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Efficacy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5798390" y="5832922"/>
            <a:ext cx="2497992" cy="1887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20"/>
              </a:lnSpc>
              <a:spcBef>
                <a:spcPct val="0"/>
              </a:spcBef>
            </a:pPr>
            <a:r>
              <a:rPr lang="en-US" sz="1800" u="none">
                <a:solidFill>
                  <a:srgbClr val="162942"/>
                </a:solidFill>
                <a:latin typeface="Roboto"/>
                <a:ea typeface="Roboto"/>
                <a:cs typeface="Roboto"/>
                <a:sym typeface="Roboto"/>
              </a:rPr>
              <a:t>Presentations are communication tools that can be used as demonstrations, lectures, speeches, reports and more.</a:t>
            </a:r>
          </a:p>
        </p:txBody>
      </p:sp>
      <p:sp>
        <p:nvSpPr>
          <p:cNvPr name="Freeform 30" id="30"/>
          <p:cNvSpPr/>
          <p:nvPr/>
        </p:nvSpPr>
        <p:spPr>
          <a:xfrm flipH="false" flipV="false" rot="0">
            <a:off x="13321888" y="1599605"/>
            <a:ext cx="2770506" cy="2951271"/>
          </a:xfrm>
          <a:custGeom>
            <a:avLst/>
            <a:gdLst/>
            <a:ahLst/>
            <a:cxnLst/>
            <a:rect r="r" b="b" t="t" l="l"/>
            <a:pathLst>
              <a:path h="2951271" w="2770506">
                <a:moveTo>
                  <a:pt x="0" y="0"/>
                </a:moveTo>
                <a:lnTo>
                  <a:pt x="2770506" y="0"/>
                </a:lnTo>
                <a:lnTo>
                  <a:pt x="2770506" y="2951271"/>
                </a:lnTo>
                <a:lnTo>
                  <a:pt x="0" y="29512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1684705" y="1599605"/>
            <a:ext cx="2386499" cy="2951271"/>
          </a:xfrm>
          <a:custGeom>
            <a:avLst/>
            <a:gdLst/>
            <a:ahLst/>
            <a:cxnLst/>
            <a:rect r="r" b="b" t="t" l="l"/>
            <a:pathLst>
              <a:path h="2951271" w="2386499">
                <a:moveTo>
                  <a:pt x="0" y="0"/>
                </a:moveTo>
                <a:lnTo>
                  <a:pt x="2386499" y="0"/>
                </a:lnTo>
                <a:lnTo>
                  <a:pt x="2386499" y="2951271"/>
                </a:lnTo>
                <a:lnTo>
                  <a:pt x="0" y="29512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-125403"/>
            </a:stretch>
          </a:blipFill>
        </p:spPr>
      </p:sp>
      <p:sp>
        <p:nvSpPr>
          <p:cNvPr name="TextBox 32" id="32"/>
          <p:cNvSpPr txBox="true"/>
          <p:nvPr/>
        </p:nvSpPr>
        <p:spPr>
          <a:xfrm rot="0">
            <a:off x="5911647" y="1590080"/>
            <a:ext cx="6181738" cy="19580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79"/>
              </a:lnSpc>
            </a:pPr>
            <a:r>
              <a:rPr lang="en-US" sz="6399" b="true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Criteria</a:t>
            </a:r>
          </a:p>
          <a:p>
            <a:pPr algn="ctr">
              <a:lnSpc>
                <a:spcPts val="7679"/>
              </a:lnSpc>
            </a:pPr>
            <a:r>
              <a:rPr lang="en-US" sz="6399" b="true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for success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7444680" y="9383252"/>
            <a:ext cx="3398639" cy="2501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 spc="151">
                <a:solidFill>
                  <a:srgbClr val="F5F5EF"/>
                </a:solidFill>
                <a:latin typeface="Roboto"/>
                <a:ea typeface="Roboto"/>
                <a:cs typeface="Roboto"/>
                <a:sym typeface="Roboto"/>
              </a:rPr>
              <a:t>ARCHIMEDES PHARMA | </a:t>
            </a:r>
            <a:r>
              <a:rPr lang="en-US" b="true" sz="1400" spc="151">
                <a:solidFill>
                  <a:srgbClr val="F5F5EF"/>
                </a:solidFill>
                <a:latin typeface="Roboto Bold"/>
                <a:ea typeface="Roboto Bold"/>
                <a:cs typeface="Roboto Bold"/>
                <a:sym typeface="Roboto Bold"/>
              </a:rPr>
              <a:t>VACCINES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0EB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01920" y="0"/>
            <a:ext cx="7557654" cy="10287000"/>
            <a:chOff x="0" y="0"/>
            <a:chExt cx="2556540" cy="3479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556540" cy="3479800"/>
            </a:xfrm>
            <a:custGeom>
              <a:avLst/>
              <a:gdLst/>
              <a:ahLst/>
              <a:cxnLst/>
              <a:rect r="r" b="b" t="t" l="l"/>
              <a:pathLst>
                <a:path h="3479800" w="2556540">
                  <a:moveTo>
                    <a:pt x="2432080" y="3479800"/>
                  </a:moveTo>
                  <a:lnTo>
                    <a:pt x="124460" y="3479800"/>
                  </a:lnTo>
                  <a:cubicBezTo>
                    <a:pt x="55880" y="3479800"/>
                    <a:pt x="0" y="3423920"/>
                    <a:pt x="0" y="33553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432080" y="0"/>
                  </a:lnTo>
                  <a:cubicBezTo>
                    <a:pt x="2500660" y="0"/>
                    <a:pt x="2556540" y="55880"/>
                    <a:pt x="2556540" y="124460"/>
                  </a:cubicBezTo>
                  <a:lnTo>
                    <a:pt x="2556540" y="3355340"/>
                  </a:lnTo>
                  <a:cubicBezTo>
                    <a:pt x="2556540" y="3423920"/>
                    <a:pt x="2500660" y="3479800"/>
                    <a:pt x="2432080" y="3479800"/>
                  </a:cubicBezTo>
                  <a:close/>
                </a:path>
              </a:pathLst>
            </a:custGeom>
            <a:solidFill>
              <a:srgbClr val="4E46A6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-337812" y="5994818"/>
            <a:ext cx="7693546" cy="7693546"/>
            <a:chOff x="0" y="0"/>
            <a:chExt cx="10258062" cy="10258062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0"/>
              <a:ext cx="10258062" cy="10258062"/>
              <a:chOff x="0" y="0"/>
              <a:chExt cx="6350000" cy="63500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6350000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FFFF">
                  <a:alpha val="9804"/>
                </a:srgbClr>
              </a:solidFill>
            </p:spPr>
          </p:sp>
        </p:grpSp>
        <p:grpSp>
          <p:nvGrpSpPr>
            <p:cNvPr name="Group 7" id="7"/>
            <p:cNvGrpSpPr/>
            <p:nvPr/>
          </p:nvGrpSpPr>
          <p:grpSpPr>
            <a:xfrm rot="0">
              <a:off x="940003" y="940003"/>
              <a:ext cx="8378056" cy="8378056"/>
              <a:chOff x="0" y="0"/>
              <a:chExt cx="6350000" cy="63500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6350000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FFFF">
                  <a:alpha val="9804"/>
                </a:srgbClr>
              </a:solidFill>
            </p:spPr>
          </p:sp>
        </p:grpSp>
      </p:grpSp>
      <p:sp>
        <p:nvSpPr>
          <p:cNvPr name="Freeform 9" id="9"/>
          <p:cNvSpPr/>
          <p:nvPr/>
        </p:nvSpPr>
        <p:spPr>
          <a:xfrm flipH="false" flipV="false" rot="4246957">
            <a:off x="14344259" y="2136848"/>
            <a:ext cx="811171" cy="532423"/>
          </a:xfrm>
          <a:custGeom>
            <a:avLst/>
            <a:gdLst/>
            <a:ahLst/>
            <a:cxnLst/>
            <a:rect r="r" b="b" t="t" l="l"/>
            <a:pathLst>
              <a:path h="532423" w="811171">
                <a:moveTo>
                  <a:pt x="0" y="0"/>
                </a:moveTo>
                <a:lnTo>
                  <a:pt x="811171" y="0"/>
                </a:lnTo>
                <a:lnTo>
                  <a:pt x="811171" y="532423"/>
                </a:lnTo>
                <a:lnTo>
                  <a:pt x="0" y="5324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7933844">
            <a:off x="14898814" y="6104590"/>
            <a:ext cx="811171" cy="532423"/>
          </a:xfrm>
          <a:custGeom>
            <a:avLst/>
            <a:gdLst/>
            <a:ahLst/>
            <a:cxnLst/>
            <a:rect r="r" b="b" t="t" l="l"/>
            <a:pathLst>
              <a:path h="532423" w="811171">
                <a:moveTo>
                  <a:pt x="0" y="0"/>
                </a:moveTo>
                <a:lnTo>
                  <a:pt x="811172" y="0"/>
                </a:lnTo>
                <a:lnTo>
                  <a:pt x="811172" y="532424"/>
                </a:lnTo>
                <a:lnTo>
                  <a:pt x="0" y="5324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true" rot="4089968">
            <a:off x="8069099" y="6104590"/>
            <a:ext cx="811171" cy="532423"/>
          </a:xfrm>
          <a:custGeom>
            <a:avLst/>
            <a:gdLst/>
            <a:ahLst/>
            <a:cxnLst/>
            <a:rect r="r" b="b" t="t" l="l"/>
            <a:pathLst>
              <a:path h="532423" w="811171">
                <a:moveTo>
                  <a:pt x="811172" y="532424"/>
                </a:moveTo>
                <a:lnTo>
                  <a:pt x="0" y="532424"/>
                </a:lnTo>
                <a:lnTo>
                  <a:pt x="0" y="0"/>
                </a:lnTo>
                <a:lnTo>
                  <a:pt x="811172" y="0"/>
                </a:lnTo>
                <a:lnTo>
                  <a:pt x="811172" y="532424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10738069">
            <a:off x="11904652" y="8401167"/>
            <a:ext cx="811171" cy="532423"/>
          </a:xfrm>
          <a:custGeom>
            <a:avLst/>
            <a:gdLst/>
            <a:ahLst/>
            <a:cxnLst/>
            <a:rect r="r" b="b" t="t" l="l"/>
            <a:pathLst>
              <a:path h="532423" w="811171">
                <a:moveTo>
                  <a:pt x="0" y="0"/>
                </a:moveTo>
                <a:lnTo>
                  <a:pt x="811171" y="0"/>
                </a:lnTo>
                <a:lnTo>
                  <a:pt x="811171" y="532423"/>
                </a:lnTo>
                <a:lnTo>
                  <a:pt x="0" y="5324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3102291">
            <a:off x="8657839" y="2258217"/>
            <a:ext cx="811171" cy="532423"/>
          </a:xfrm>
          <a:custGeom>
            <a:avLst/>
            <a:gdLst/>
            <a:ahLst/>
            <a:cxnLst/>
            <a:rect r="r" b="b" t="t" l="l"/>
            <a:pathLst>
              <a:path h="532423" w="811171">
                <a:moveTo>
                  <a:pt x="0" y="0"/>
                </a:moveTo>
                <a:lnTo>
                  <a:pt x="811171" y="0"/>
                </a:lnTo>
                <a:lnTo>
                  <a:pt x="811171" y="532424"/>
                </a:lnTo>
                <a:lnTo>
                  <a:pt x="0" y="5324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028700" y="1019175"/>
            <a:ext cx="5623028" cy="29323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79"/>
              </a:lnSpc>
            </a:pPr>
            <a:r>
              <a:rPr lang="en-US" sz="6399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Vaccine Development</a:t>
            </a:r>
          </a:p>
          <a:p>
            <a:pPr algn="l">
              <a:lnSpc>
                <a:spcPts val="7679"/>
              </a:lnSpc>
            </a:pPr>
            <a:r>
              <a:rPr lang="en-US" sz="6399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Cycle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28700" y="4295040"/>
            <a:ext cx="4369894" cy="415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400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 multi-step process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9984748" y="690606"/>
            <a:ext cx="3830348" cy="2478926"/>
            <a:chOff x="0" y="0"/>
            <a:chExt cx="1295698" cy="83855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295698" cy="838550"/>
            </a:xfrm>
            <a:custGeom>
              <a:avLst/>
              <a:gdLst/>
              <a:ahLst/>
              <a:cxnLst/>
              <a:rect r="r" b="b" t="t" l="l"/>
              <a:pathLst>
                <a:path h="838550" w="1295698">
                  <a:moveTo>
                    <a:pt x="1171238" y="838550"/>
                  </a:moveTo>
                  <a:lnTo>
                    <a:pt x="124460" y="838550"/>
                  </a:lnTo>
                  <a:cubicBezTo>
                    <a:pt x="55880" y="838550"/>
                    <a:pt x="0" y="782670"/>
                    <a:pt x="0" y="71409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171238" y="0"/>
                  </a:lnTo>
                  <a:cubicBezTo>
                    <a:pt x="1239818" y="0"/>
                    <a:pt x="1295698" y="55880"/>
                    <a:pt x="1295698" y="124460"/>
                  </a:cubicBezTo>
                  <a:lnTo>
                    <a:pt x="1295698" y="714090"/>
                  </a:lnTo>
                  <a:cubicBezTo>
                    <a:pt x="1295698" y="782670"/>
                    <a:pt x="1239818" y="838550"/>
                    <a:pt x="1171238" y="838550"/>
                  </a:cubicBezTo>
                  <a:close/>
                </a:path>
              </a:pathLst>
            </a:custGeom>
            <a:solidFill>
              <a:srgbClr val="4E46A6"/>
            </a:solidFill>
          </p:spPr>
        </p:sp>
      </p:grpSp>
      <p:sp>
        <p:nvSpPr>
          <p:cNvPr name="TextBox 18" id="18"/>
          <p:cNvSpPr txBox="true"/>
          <p:nvPr/>
        </p:nvSpPr>
        <p:spPr>
          <a:xfrm rot="0">
            <a:off x="10276552" y="1074660"/>
            <a:ext cx="3372842" cy="36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940"/>
              </a:lnSpc>
              <a:spcBef>
                <a:spcPct val="0"/>
              </a:spcBef>
            </a:pPr>
            <a:r>
              <a:rPr lang="en-US" b="true" sz="2100" u="non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Pre-clinical Stage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272555" y="1645018"/>
            <a:ext cx="3254734" cy="10661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134"/>
              </a:lnSpc>
              <a:spcBef>
                <a:spcPct val="0"/>
              </a:spcBef>
            </a:pPr>
            <a:r>
              <a:rPr lang="en-US" sz="1524" u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Presentations are communication tools that can be used as demonstrations, lectures, speeches, reports and more.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13518076" y="3283445"/>
            <a:ext cx="3830348" cy="2478926"/>
            <a:chOff x="0" y="0"/>
            <a:chExt cx="1295698" cy="83855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295698" cy="838550"/>
            </a:xfrm>
            <a:custGeom>
              <a:avLst/>
              <a:gdLst/>
              <a:ahLst/>
              <a:cxnLst/>
              <a:rect r="r" b="b" t="t" l="l"/>
              <a:pathLst>
                <a:path h="838550" w="1295698">
                  <a:moveTo>
                    <a:pt x="1171238" y="838550"/>
                  </a:moveTo>
                  <a:lnTo>
                    <a:pt x="124460" y="838550"/>
                  </a:lnTo>
                  <a:cubicBezTo>
                    <a:pt x="55880" y="838550"/>
                    <a:pt x="0" y="782670"/>
                    <a:pt x="0" y="71409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171238" y="0"/>
                  </a:lnTo>
                  <a:cubicBezTo>
                    <a:pt x="1239818" y="0"/>
                    <a:pt x="1295698" y="55880"/>
                    <a:pt x="1295698" y="124460"/>
                  </a:cubicBezTo>
                  <a:lnTo>
                    <a:pt x="1295698" y="714090"/>
                  </a:lnTo>
                  <a:cubicBezTo>
                    <a:pt x="1295698" y="782670"/>
                    <a:pt x="1239818" y="838550"/>
                    <a:pt x="1171238" y="838550"/>
                  </a:cubicBezTo>
                  <a:close/>
                </a:path>
              </a:pathLst>
            </a:custGeom>
            <a:solidFill>
              <a:srgbClr val="15193B"/>
            </a:solidFill>
          </p:spPr>
        </p:sp>
      </p:grpSp>
      <p:sp>
        <p:nvSpPr>
          <p:cNvPr name="TextBox 22" id="22"/>
          <p:cNvSpPr txBox="true"/>
          <p:nvPr/>
        </p:nvSpPr>
        <p:spPr>
          <a:xfrm rot="0">
            <a:off x="13746829" y="3648995"/>
            <a:ext cx="3372842" cy="36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940"/>
              </a:lnSpc>
              <a:spcBef>
                <a:spcPct val="0"/>
              </a:spcBef>
            </a:pPr>
            <a:r>
              <a:rPr lang="en-US" b="true" sz="2100" u="non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Clinical Development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3805883" y="4237737"/>
            <a:ext cx="3254734" cy="10661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134"/>
              </a:lnSpc>
              <a:spcBef>
                <a:spcPct val="0"/>
              </a:spcBef>
            </a:pPr>
            <a:r>
              <a:rPr lang="en-US" sz="1524" u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Presentations are communication tools that can be used as demonstrations, lectures, speeches, reports and more.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12919510" y="6774612"/>
            <a:ext cx="3830348" cy="2478926"/>
            <a:chOff x="0" y="0"/>
            <a:chExt cx="1295698" cy="83855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295698" cy="838550"/>
            </a:xfrm>
            <a:custGeom>
              <a:avLst/>
              <a:gdLst/>
              <a:ahLst/>
              <a:cxnLst/>
              <a:rect r="r" b="b" t="t" l="l"/>
              <a:pathLst>
                <a:path h="838550" w="1295698">
                  <a:moveTo>
                    <a:pt x="1171238" y="838550"/>
                  </a:moveTo>
                  <a:lnTo>
                    <a:pt x="124460" y="838550"/>
                  </a:lnTo>
                  <a:cubicBezTo>
                    <a:pt x="55880" y="838550"/>
                    <a:pt x="0" y="782670"/>
                    <a:pt x="0" y="71409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171238" y="0"/>
                  </a:lnTo>
                  <a:cubicBezTo>
                    <a:pt x="1239818" y="0"/>
                    <a:pt x="1295698" y="55880"/>
                    <a:pt x="1295698" y="124460"/>
                  </a:cubicBezTo>
                  <a:lnTo>
                    <a:pt x="1295698" y="714090"/>
                  </a:lnTo>
                  <a:cubicBezTo>
                    <a:pt x="1295698" y="782670"/>
                    <a:pt x="1239818" y="838550"/>
                    <a:pt x="1171238" y="838550"/>
                  </a:cubicBezTo>
                  <a:close/>
                </a:path>
              </a:pathLst>
            </a:custGeom>
            <a:solidFill>
              <a:srgbClr val="4E46A6"/>
            </a:solidFill>
          </p:spPr>
        </p:sp>
      </p:grpSp>
      <p:sp>
        <p:nvSpPr>
          <p:cNvPr name="TextBox 26" id="26"/>
          <p:cNvSpPr txBox="true"/>
          <p:nvPr/>
        </p:nvSpPr>
        <p:spPr>
          <a:xfrm rot="0">
            <a:off x="13148263" y="7187842"/>
            <a:ext cx="3372842" cy="36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940"/>
              </a:lnSpc>
              <a:spcBef>
                <a:spcPct val="0"/>
              </a:spcBef>
            </a:pPr>
            <a:r>
              <a:rPr lang="en-US" b="true" sz="2100" u="non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Regulatory Approval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3148263" y="7719700"/>
            <a:ext cx="3254734" cy="10661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134"/>
              </a:lnSpc>
              <a:spcBef>
                <a:spcPct val="0"/>
              </a:spcBef>
            </a:pPr>
            <a:r>
              <a:rPr lang="en-US" sz="1524" u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Presentations are communication tools that can be used as demonstrations, lectures, speeches, reports and more.</a:t>
            </a:r>
          </a:p>
        </p:txBody>
      </p:sp>
      <p:grpSp>
        <p:nvGrpSpPr>
          <p:cNvPr name="Group 28" id="28"/>
          <p:cNvGrpSpPr/>
          <p:nvPr/>
        </p:nvGrpSpPr>
        <p:grpSpPr>
          <a:xfrm rot="0">
            <a:off x="7788704" y="6774612"/>
            <a:ext cx="3830348" cy="2478926"/>
            <a:chOff x="0" y="0"/>
            <a:chExt cx="1295698" cy="83855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1295698" cy="838550"/>
            </a:xfrm>
            <a:custGeom>
              <a:avLst/>
              <a:gdLst/>
              <a:ahLst/>
              <a:cxnLst/>
              <a:rect r="r" b="b" t="t" l="l"/>
              <a:pathLst>
                <a:path h="838550" w="1295698">
                  <a:moveTo>
                    <a:pt x="1171238" y="838550"/>
                  </a:moveTo>
                  <a:lnTo>
                    <a:pt x="124460" y="838550"/>
                  </a:lnTo>
                  <a:cubicBezTo>
                    <a:pt x="55880" y="838550"/>
                    <a:pt x="0" y="782670"/>
                    <a:pt x="0" y="71409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171238" y="0"/>
                  </a:lnTo>
                  <a:cubicBezTo>
                    <a:pt x="1239818" y="0"/>
                    <a:pt x="1295698" y="55880"/>
                    <a:pt x="1295698" y="124460"/>
                  </a:cubicBezTo>
                  <a:lnTo>
                    <a:pt x="1295698" y="714090"/>
                  </a:lnTo>
                  <a:cubicBezTo>
                    <a:pt x="1295698" y="782670"/>
                    <a:pt x="1239818" y="838550"/>
                    <a:pt x="1171238" y="838550"/>
                  </a:cubicBezTo>
                  <a:close/>
                </a:path>
              </a:pathLst>
            </a:custGeom>
            <a:solidFill>
              <a:srgbClr val="4E46A6"/>
            </a:solidFill>
          </p:spPr>
        </p:sp>
      </p:grpSp>
      <p:sp>
        <p:nvSpPr>
          <p:cNvPr name="TextBox 30" id="30"/>
          <p:cNvSpPr txBox="true"/>
          <p:nvPr/>
        </p:nvSpPr>
        <p:spPr>
          <a:xfrm rot="0">
            <a:off x="8017457" y="7187842"/>
            <a:ext cx="3372842" cy="36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940"/>
              </a:lnSpc>
              <a:spcBef>
                <a:spcPct val="0"/>
              </a:spcBef>
            </a:pPr>
            <a:r>
              <a:rPr lang="en-US" b="true" sz="2100" u="non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Mass Manufacturing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8017457" y="7699847"/>
            <a:ext cx="3254734" cy="10661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134"/>
              </a:lnSpc>
              <a:spcBef>
                <a:spcPct val="0"/>
              </a:spcBef>
            </a:pPr>
            <a:r>
              <a:rPr lang="en-US" sz="1524" u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Presentations are communication tools that can be used as demonstrations, lectures, speeches, reports and more.</a:t>
            </a:r>
          </a:p>
        </p:txBody>
      </p:sp>
      <p:grpSp>
        <p:nvGrpSpPr>
          <p:cNvPr name="Group 32" id="32"/>
          <p:cNvGrpSpPr/>
          <p:nvPr/>
        </p:nvGrpSpPr>
        <p:grpSpPr>
          <a:xfrm rot="0">
            <a:off x="6342399" y="3288225"/>
            <a:ext cx="3830348" cy="2478926"/>
            <a:chOff x="0" y="0"/>
            <a:chExt cx="1295698" cy="83855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1295698" cy="838550"/>
            </a:xfrm>
            <a:custGeom>
              <a:avLst/>
              <a:gdLst/>
              <a:ahLst/>
              <a:cxnLst/>
              <a:rect r="r" b="b" t="t" l="l"/>
              <a:pathLst>
                <a:path h="838550" w="1295698">
                  <a:moveTo>
                    <a:pt x="1171238" y="838550"/>
                  </a:moveTo>
                  <a:lnTo>
                    <a:pt x="124460" y="838550"/>
                  </a:lnTo>
                  <a:cubicBezTo>
                    <a:pt x="55880" y="838550"/>
                    <a:pt x="0" y="782670"/>
                    <a:pt x="0" y="71409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171238" y="0"/>
                  </a:lnTo>
                  <a:cubicBezTo>
                    <a:pt x="1239818" y="0"/>
                    <a:pt x="1295698" y="55880"/>
                    <a:pt x="1295698" y="124460"/>
                  </a:cubicBezTo>
                  <a:lnTo>
                    <a:pt x="1295698" y="714090"/>
                  </a:lnTo>
                  <a:cubicBezTo>
                    <a:pt x="1295698" y="782670"/>
                    <a:pt x="1239818" y="838550"/>
                    <a:pt x="1171238" y="838550"/>
                  </a:cubicBezTo>
                  <a:close/>
                </a:path>
              </a:pathLst>
            </a:custGeom>
            <a:solidFill>
              <a:srgbClr val="15193B"/>
            </a:solidFill>
          </p:spPr>
        </p:sp>
      </p:grpSp>
      <p:sp>
        <p:nvSpPr>
          <p:cNvPr name="TextBox 34" id="34"/>
          <p:cNvSpPr txBox="true"/>
          <p:nvPr/>
        </p:nvSpPr>
        <p:spPr>
          <a:xfrm rot="0">
            <a:off x="6571152" y="3648995"/>
            <a:ext cx="3372842" cy="36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940"/>
              </a:lnSpc>
              <a:spcBef>
                <a:spcPct val="0"/>
              </a:spcBef>
            </a:pPr>
            <a:r>
              <a:rPr lang="en-US" b="true" sz="2100" u="non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Quality Control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6630206" y="4195351"/>
            <a:ext cx="3254734" cy="10661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34"/>
              </a:lnSpc>
              <a:spcBef>
                <a:spcPct val="0"/>
              </a:spcBef>
            </a:pPr>
            <a:r>
              <a:rPr lang="en-US" sz="1524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Presentations are communication tools that can be used as demonstrations, lectures, speeches, reports and more.</a:t>
            </a:r>
          </a:p>
        </p:txBody>
      </p:sp>
      <p:sp>
        <p:nvSpPr>
          <p:cNvPr name="Freeform 36" id="36"/>
          <p:cNvSpPr/>
          <p:nvPr/>
        </p:nvSpPr>
        <p:spPr>
          <a:xfrm flipH="false" flipV="false" rot="0">
            <a:off x="1190931" y="5389240"/>
            <a:ext cx="4636060" cy="4897760"/>
          </a:xfrm>
          <a:custGeom>
            <a:avLst/>
            <a:gdLst/>
            <a:ahLst/>
            <a:cxnLst/>
            <a:rect r="r" b="b" t="t" l="l"/>
            <a:pathLst>
              <a:path h="4897760" w="4636060">
                <a:moveTo>
                  <a:pt x="0" y="0"/>
                </a:moveTo>
                <a:lnTo>
                  <a:pt x="4636060" y="0"/>
                </a:lnTo>
                <a:lnTo>
                  <a:pt x="4636060" y="4897760"/>
                </a:lnTo>
                <a:lnTo>
                  <a:pt x="0" y="48977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-11689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0EB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5466334"/>
            <a:ext cx="18288000" cy="4949208"/>
            <a:chOff x="0" y="0"/>
            <a:chExt cx="6186311" cy="167417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186311" cy="1674177"/>
            </a:xfrm>
            <a:custGeom>
              <a:avLst/>
              <a:gdLst/>
              <a:ahLst/>
              <a:cxnLst/>
              <a:rect r="r" b="b" t="t" l="l"/>
              <a:pathLst>
                <a:path h="1674177" w="6186311">
                  <a:moveTo>
                    <a:pt x="6061851" y="1674176"/>
                  </a:moveTo>
                  <a:lnTo>
                    <a:pt x="124460" y="1674176"/>
                  </a:lnTo>
                  <a:cubicBezTo>
                    <a:pt x="55880" y="1674176"/>
                    <a:pt x="0" y="1618297"/>
                    <a:pt x="0" y="154971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061851" y="0"/>
                  </a:lnTo>
                  <a:cubicBezTo>
                    <a:pt x="6130431" y="0"/>
                    <a:pt x="6186311" y="55880"/>
                    <a:pt x="6186311" y="124460"/>
                  </a:cubicBezTo>
                  <a:lnTo>
                    <a:pt x="6186311" y="1549717"/>
                  </a:lnTo>
                  <a:cubicBezTo>
                    <a:pt x="6186311" y="1618297"/>
                    <a:pt x="6130431" y="1674177"/>
                    <a:pt x="6061851" y="1674177"/>
                  </a:cubicBezTo>
                  <a:close/>
                </a:path>
              </a:pathLst>
            </a:custGeom>
            <a:solidFill>
              <a:srgbClr val="4E46A6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2972130" y="3898028"/>
            <a:ext cx="3136610" cy="3136610"/>
            <a:chOff x="0" y="0"/>
            <a:chExt cx="6350000" cy="6350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6351270"/>
            </a:xfrm>
            <a:custGeom>
              <a:avLst/>
              <a:gdLst/>
              <a:ahLst/>
              <a:cxnLst/>
              <a:rect r="r" b="b" t="t" l="l"/>
              <a:pathLst>
                <a:path h="6351270" w="635000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lose/>
                </a:path>
              </a:pathLst>
            </a:custGeom>
            <a:blipFill>
              <a:blip r:embed="rId2"/>
              <a:stretch>
                <a:fillRect l="0" t="-10885" r="0" b="-39084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7575695" y="3898028"/>
            <a:ext cx="3136610" cy="3136610"/>
            <a:chOff x="0" y="0"/>
            <a:chExt cx="6350000" cy="63500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50000" cy="6351270"/>
            </a:xfrm>
            <a:custGeom>
              <a:avLst/>
              <a:gdLst/>
              <a:ahLst/>
              <a:cxnLst/>
              <a:rect r="r" b="b" t="t" l="l"/>
              <a:pathLst>
                <a:path h="6351270" w="635000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lose/>
                </a:path>
              </a:pathLst>
            </a:custGeom>
            <a:blipFill>
              <a:blip r:embed="rId3"/>
              <a:stretch>
                <a:fillRect l="-10" t="0" r="-1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2303728" y="3898028"/>
            <a:ext cx="3136610" cy="3136610"/>
            <a:chOff x="0" y="0"/>
            <a:chExt cx="6350000" cy="63500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350000" cy="6351270"/>
            </a:xfrm>
            <a:custGeom>
              <a:avLst/>
              <a:gdLst/>
              <a:ahLst/>
              <a:cxnLst/>
              <a:rect r="r" b="b" t="t" l="l"/>
              <a:pathLst>
                <a:path h="6351270" w="635000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lose/>
                </a:path>
              </a:pathLst>
            </a:custGeom>
            <a:blipFill>
              <a:blip r:embed="rId4"/>
              <a:stretch>
                <a:fillRect l="-68991" t="0" r="-8821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6545738" y="4478459"/>
            <a:ext cx="2871389" cy="5937083"/>
          </a:xfrm>
          <a:custGeom>
            <a:avLst/>
            <a:gdLst/>
            <a:ahLst/>
            <a:cxnLst/>
            <a:rect r="r" b="b" t="t" l="l"/>
            <a:pathLst>
              <a:path h="5937083" w="2871389">
                <a:moveTo>
                  <a:pt x="0" y="0"/>
                </a:moveTo>
                <a:lnTo>
                  <a:pt x="2871389" y="0"/>
                </a:lnTo>
                <a:lnTo>
                  <a:pt x="2871389" y="5937083"/>
                </a:lnTo>
                <a:lnTo>
                  <a:pt x="0" y="593708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-1281686" y="4349917"/>
            <a:ext cx="2871389" cy="5937083"/>
          </a:xfrm>
          <a:custGeom>
            <a:avLst/>
            <a:gdLst/>
            <a:ahLst/>
            <a:cxnLst/>
            <a:rect r="r" b="b" t="t" l="l"/>
            <a:pathLst>
              <a:path h="5937083" w="2871389">
                <a:moveTo>
                  <a:pt x="2871389" y="0"/>
                </a:moveTo>
                <a:lnTo>
                  <a:pt x="0" y="0"/>
                </a:lnTo>
                <a:lnTo>
                  <a:pt x="0" y="5937083"/>
                </a:lnTo>
                <a:lnTo>
                  <a:pt x="2871389" y="5937083"/>
                </a:lnTo>
                <a:lnTo>
                  <a:pt x="2871389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2304442" y="7407296"/>
            <a:ext cx="4471987" cy="36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b="true" sz="2100">
                <a:solidFill>
                  <a:srgbClr val="F5F5EF"/>
                </a:solidFill>
                <a:latin typeface="Roboto Bold"/>
                <a:ea typeface="Roboto Bold"/>
                <a:cs typeface="Roboto Bold"/>
                <a:sym typeface="Roboto Bold"/>
              </a:rPr>
              <a:t>Iravati Chauhan</a:t>
            </a:r>
            <a:r>
              <a:rPr lang="en-US" b="true" sz="2100">
                <a:solidFill>
                  <a:srgbClr val="F5F5EF"/>
                </a:solidFill>
                <a:latin typeface="Roboto Bold"/>
                <a:ea typeface="Roboto Bold"/>
                <a:cs typeface="Roboto Bold"/>
                <a:sym typeface="Roboto Bold"/>
              </a:rPr>
              <a:t>, MD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304442" y="7911978"/>
            <a:ext cx="4471987" cy="316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F5F5EF"/>
                </a:solidFill>
                <a:latin typeface="Roboto"/>
                <a:ea typeface="Roboto"/>
                <a:cs typeface="Roboto"/>
                <a:sym typeface="Roboto"/>
              </a:rPr>
              <a:t>Founder and CEO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189642" y="7407296"/>
            <a:ext cx="3908717" cy="36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940"/>
              </a:lnSpc>
              <a:spcBef>
                <a:spcPct val="0"/>
              </a:spcBef>
            </a:pPr>
            <a:r>
              <a:rPr lang="en-US" b="true" sz="2100" u="none">
                <a:solidFill>
                  <a:srgbClr val="F5F5EF"/>
                </a:solidFill>
                <a:latin typeface="Roboto Bold"/>
                <a:ea typeface="Roboto Bold"/>
                <a:cs typeface="Roboto Bold"/>
                <a:sym typeface="Roboto Bold"/>
              </a:rPr>
              <a:t>Yatish Ugare, M.Pharm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189642" y="7909597"/>
            <a:ext cx="3908717" cy="316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20"/>
              </a:lnSpc>
              <a:spcBef>
                <a:spcPct val="0"/>
              </a:spcBef>
            </a:pPr>
            <a:r>
              <a:rPr lang="en-US" sz="1800" u="none">
                <a:solidFill>
                  <a:srgbClr val="F5F5EF"/>
                </a:solidFill>
                <a:latin typeface="Roboto"/>
                <a:ea typeface="Roboto"/>
                <a:cs typeface="Roboto"/>
                <a:sym typeface="Roboto"/>
              </a:rPr>
              <a:t>Lead Researcher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1917675" y="7407296"/>
            <a:ext cx="3908717" cy="36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940"/>
              </a:lnSpc>
              <a:spcBef>
                <a:spcPct val="0"/>
              </a:spcBef>
            </a:pPr>
            <a:r>
              <a:rPr lang="en-US" b="true" sz="2100">
                <a:solidFill>
                  <a:srgbClr val="F5F5EF"/>
                </a:solidFill>
                <a:latin typeface="Roboto Bold"/>
                <a:ea typeface="Roboto Bold"/>
                <a:cs typeface="Roboto Bold"/>
                <a:sym typeface="Roboto Bold"/>
              </a:rPr>
              <a:t>Satish Wagh</a:t>
            </a:r>
            <a:r>
              <a:rPr lang="en-US" b="true" sz="2100" u="none">
                <a:solidFill>
                  <a:srgbClr val="F5F5EF"/>
                </a:solidFill>
                <a:latin typeface="Roboto Bold"/>
                <a:ea typeface="Roboto Bold"/>
                <a:cs typeface="Roboto Bold"/>
                <a:sym typeface="Roboto Bold"/>
              </a:rPr>
              <a:t>, M.Pharm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1917675" y="7909597"/>
            <a:ext cx="3908717" cy="316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20"/>
              </a:lnSpc>
              <a:spcBef>
                <a:spcPct val="0"/>
              </a:spcBef>
            </a:pPr>
            <a:r>
              <a:rPr lang="en-US" sz="1800" u="none">
                <a:solidFill>
                  <a:srgbClr val="F5F5EF"/>
                </a:solidFill>
                <a:latin typeface="Roboto"/>
                <a:ea typeface="Roboto"/>
                <a:cs typeface="Roboto"/>
                <a:sym typeface="Roboto"/>
              </a:rPr>
              <a:t>Lead pharmacist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444680" y="9383252"/>
            <a:ext cx="3398639" cy="2501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960"/>
              </a:lnSpc>
              <a:spcBef>
                <a:spcPct val="0"/>
              </a:spcBef>
            </a:pPr>
            <a:r>
              <a:rPr lang="en-US" sz="1400" spc="151" u="none">
                <a:solidFill>
                  <a:srgbClr val="F5F5EF"/>
                </a:solidFill>
                <a:latin typeface="Roboto"/>
                <a:ea typeface="Roboto"/>
                <a:cs typeface="Roboto"/>
                <a:sym typeface="Roboto"/>
              </a:rPr>
              <a:t>ARCHIMEDES PHARMA | </a:t>
            </a:r>
            <a:r>
              <a:rPr lang="en-US" b="true" sz="1400" spc="151" u="none">
                <a:solidFill>
                  <a:srgbClr val="F5F5EF"/>
                </a:solidFill>
                <a:latin typeface="Roboto Bold"/>
                <a:ea typeface="Roboto Bold"/>
                <a:cs typeface="Roboto Bold"/>
                <a:sym typeface="Roboto Bold"/>
              </a:rPr>
              <a:t>VACCINES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4313858" y="1204242"/>
            <a:ext cx="9660284" cy="12062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99"/>
              </a:lnSpc>
            </a:pPr>
            <a:r>
              <a:rPr lang="en-US" sz="7999" b="true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Our Leaders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4313858" y="2465351"/>
            <a:ext cx="9660284" cy="415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b="true" sz="240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Medical visionaries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E46A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056743" y="3389889"/>
            <a:ext cx="8791180" cy="8791180"/>
            <a:chOff x="0" y="0"/>
            <a:chExt cx="11721574" cy="11721574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11721574" cy="11721574"/>
              <a:chOff x="0" y="0"/>
              <a:chExt cx="6350000" cy="6350000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6350000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FFFF">
                  <a:alpha val="9804"/>
                </a:srgbClr>
              </a:solidFill>
            </p:spPr>
          </p:sp>
        </p:grpSp>
        <p:grpSp>
          <p:nvGrpSpPr>
            <p:cNvPr name="Group 5" id="5"/>
            <p:cNvGrpSpPr/>
            <p:nvPr/>
          </p:nvGrpSpPr>
          <p:grpSpPr>
            <a:xfrm rot="0">
              <a:off x="1074112" y="1074112"/>
              <a:ext cx="9573349" cy="9573349"/>
              <a:chOff x="0" y="0"/>
              <a:chExt cx="6350000" cy="63500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6350000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FFFF">
                  <a:alpha val="9804"/>
                </a:srgbClr>
              </a:solidFill>
            </p:spPr>
          </p:sp>
        </p:grpSp>
      </p:grpSp>
      <p:grpSp>
        <p:nvGrpSpPr>
          <p:cNvPr name="Group 7" id="7"/>
          <p:cNvGrpSpPr/>
          <p:nvPr/>
        </p:nvGrpSpPr>
        <p:grpSpPr>
          <a:xfrm rot="0">
            <a:off x="1658129" y="2395495"/>
            <a:ext cx="7992330" cy="5496010"/>
            <a:chOff x="0" y="0"/>
            <a:chExt cx="10656440" cy="7328014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0" y="0"/>
              <a:ext cx="10656440" cy="7328014"/>
              <a:chOff x="0" y="0"/>
              <a:chExt cx="2703578" cy="1859144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2703578" cy="1859144"/>
              </a:xfrm>
              <a:custGeom>
                <a:avLst/>
                <a:gdLst/>
                <a:ahLst/>
                <a:cxnLst/>
                <a:rect r="r" b="b" t="t" l="l"/>
                <a:pathLst>
                  <a:path h="1859144" w="2703578">
                    <a:moveTo>
                      <a:pt x="2579118" y="1859144"/>
                    </a:moveTo>
                    <a:lnTo>
                      <a:pt x="124460" y="1859144"/>
                    </a:lnTo>
                    <a:cubicBezTo>
                      <a:pt x="55880" y="1859144"/>
                      <a:pt x="0" y="1803264"/>
                      <a:pt x="0" y="1734684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2579118" y="0"/>
                    </a:lnTo>
                    <a:cubicBezTo>
                      <a:pt x="2647698" y="0"/>
                      <a:pt x="2703578" y="55880"/>
                      <a:pt x="2703578" y="124460"/>
                    </a:cubicBezTo>
                    <a:lnTo>
                      <a:pt x="2703578" y="1734684"/>
                    </a:lnTo>
                    <a:cubicBezTo>
                      <a:pt x="2703578" y="1803264"/>
                      <a:pt x="2647698" y="1859144"/>
                      <a:pt x="2579118" y="1859144"/>
                    </a:cubicBezTo>
                    <a:close/>
                  </a:path>
                </a:pathLst>
              </a:custGeom>
              <a:solidFill>
                <a:srgbClr val="661B5C"/>
              </a:solidFill>
            </p:spPr>
          </p:sp>
        </p:grpSp>
        <p:sp>
          <p:nvSpPr>
            <p:cNvPr name="TextBox 10" id="10"/>
            <p:cNvSpPr txBox="true"/>
            <p:nvPr/>
          </p:nvSpPr>
          <p:spPr>
            <a:xfrm rot="0">
              <a:off x="1092479" y="1995910"/>
              <a:ext cx="7842864" cy="241136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039"/>
                </a:lnSpc>
              </a:pPr>
              <a:r>
                <a:rPr lang="en-US" sz="6399" b="true">
                  <a:solidFill>
                    <a:srgbClr val="F5F5E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Questions or comments?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1092479" y="4546785"/>
              <a:ext cx="7842864" cy="7171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480"/>
                </a:lnSpc>
                <a:spcBef>
                  <a:spcPct val="0"/>
                </a:spcBef>
              </a:pPr>
              <a:r>
                <a:rPr lang="en-US" b="true" sz="32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Get in touch!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9321575" y="2784490"/>
            <a:ext cx="5866865" cy="1433092"/>
            <a:chOff x="0" y="0"/>
            <a:chExt cx="2703578" cy="6604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703578" cy="660400"/>
            </a:xfrm>
            <a:custGeom>
              <a:avLst/>
              <a:gdLst/>
              <a:ahLst/>
              <a:cxnLst/>
              <a:rect r="r" b="b" t="t" l="l"/>
              <a:pathLst>
                <a:path h="660400" w="2703578">
                  <a:moveTo>
                    <a:pt x="2579118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579118" y="0"/>
                  </a:lnTo>
                  <a:cubicBezTo>
                    <a:pt x="2647698" y="0"/>
                    <a:pt x="2703578" y="55880"/>
                    <a:pt x="2703578" y="124460"/>
                  </a:cubicBezTo>
                  <a:lnTo>
                    <a:pt x="2703578" y="535940"/>
                  </a:lnTo>
                  <a:cubicBezTo>
                    <a:pt x="2703578" y="604520"/>
                    <a:pt x="2647698" y="660400"/>
                    <a:pt x="2579118" y="660400"/>
                  </a:cubicBezTo>
                  <a:close/>
                </a:path>
              </a:pathLst>
            </a:custGeom>
            <a:solidFill>
              <a:srgbClr val="F5F5EF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9321575" y="4426954"/>
            <a:ext cx="5866865" cy="1433092"/>
            <a:chOff x="0" y="0"/>
            <a:chExt cx="2703578" cy="6604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703578" cy="660400"/>
            </a:xfrm>
            <a:custGeom>
              <a:avLst/>
              <a:gdLst/>
              <a:ahLst/>
              <a:cxnLst/>
              <a:rect r="r" b="b" t="t" l="l"/>
              <a:pathLst>
                <a:path h="660400" w="2703578">
                  <a:moveTo>
                    <a:pt x="2579118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579118" y="0"/>
                  </a:lnTo>
                  <a:cubicBezTo>
                    <a:pt x="2647698" y="0"/>
                    <a:pt x="2703578" y="55880"/>
                    <a:pt x="2703578" y="124460"/>
                  </a:cubicBezTo>
                  <a:lnTo>
                    <a:pt x="2703578" y="535940"/>
                  </a:lnTo>
                  <a:cubicBezTo>
                    <a:pt x="2703578" y="604520"/>
                    <a:pt x="2647698" y="660400"/>
                    <a:pt x="2579118" y="660400"/>
                  </a:cubicBezTo>
                  <a:close/>
                </a:path>
              </a:pathLst>
            </a:custGeom>
            <a:solidFill>
              <a:srgbClr val="F5F5EF"/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9321575" y="6028180"/>
            <a:ext cx="5866865" cy="1433092"/>
            <a:chOff x="0" y="0"/>
            <a:chExt cx="2703578" cy="6604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703578" cy="660400"/>
            </a:xfrm>
            <a:custGeom>
              <a:avLst/>
              <a:gdLst/>
              <a:ahLst/>
              <a:cxnLst/>
              <a:rect r="r" b="b" t="t" l="l"/>
              <a:pathLst>
                <a:path h="660400" w="2703578">
                  <a:moveTo>
                    <a:pt x="2579118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579118" y="0"/>
                  </a:lnTo>
                  <a:cubicBezTo>
                    <a:pt x="2647698" y="0"/>
                    <a:pt x="2703578" y="55880"/>
                    <a:pt x="2703578" y="124460"/>
                  </a:cubicBezTo>
                  <a:lnTo>
                    <a:pt x="2703578" y="535940"/>
                  </a:lnTo>
                  <a:cubicBezTo>
                    <a:pt x="2703578" y="604520"/>
                    <a:pt x="2647698" y="660400"/>
                    <a:pt x="2579118" y="660400"/>
                  </a:cubicBezTo>
                  <a:close/>
                </a:path>
              </a:pathLst>
            </a:custGeom>
            <a:solidFill>
              <a:srgbClr val="F5F5EF"/>
            </a:solidFill>
          </p:spPr>
        </p:sp>
      </p:grpSp>
      <p:sp>
        <p:nvSpPr>
          <p:cNvPr name="Freeform 18" id="18"/>
          <p:cNvSpPr/>
          <p:nvPr/>
        </p:nvSpPr>
        <p:spPr>
          <a:xfrm flipH="false" flipV="false" rot="0">
            <a:off x="14090471" y="3605551"/>
            <a:ext cx="4723723" cy="7021751"/>
          </a:xfrm>
          <a:custGeom>
            <a:avLst/>
            <a:gdLst/>
            <a:ahLst/>
            <a:cxnLst/>
            <a:rect r="r" b="b" t="t" l="l"/>
            <a:pathLst>
              <a:path h="7021751" w="4723723">
                <a:moveTo>
                  <a:pt x="0" y="0"/>
                </a:moveTo>
                <a:lnTo>
                  <a:pt x="4723723" y="0"/>
                </a:lnTo>
                <a:lnTo>
                  <a:pt x="4723723" y="7021751"/>
                </a:lnTo>
                <a:lnTo>
                  <a:pt x="0" y="70217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10138994" y="3089330"/>
            <a:ext cx="3372842" cy="781024"/>
            <a:chOff x="0" y="0"/>
            <a:chExt cx="4497123" cy="1041366"/>
          </a:xfrm>
        </p:grpSpPr>
        <p:sp>
          <p:nvSpPr>
            <p:cNvPr name="TextBox 20" id="20"/>
            <p:cNvSpPr txBox="true"/>
            <p:nvPr/>
          </p:nvSpPr>
          <p:spPr>
            <a:xfrm rot="0">
              <a:off x="0" y="-52387"/>
              <a:ext cx="4497123" cy="47180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940"/>
                </a:lnSpc>
                <a:spcBef>
                  <a:spcPct val="0"/>
                </a:spcBef>
              </a:pPr>
              <a:r>
                <a:rPr lang="en-US" sz="2100" b="true">
                  <a:solidFill>
                    <a:srgbClr val="162942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Phone Number</a:t>
              </a:r>
            </a:p>
          </p:txBody>
        </p:sp>
        <p:sp>
          <p:nvSpPr>
            <p:cNvPr name="TextBox 21" id="21"/>
            <p:cNvSpPr txBox="true"/>
            <p:nvPr/>
          </p:nvSpPr>
          <p:spPr>
            <a:xfrm rot="0">
              <a:off x="0" y="635601"/>
              <a:ext cx="4497123" cy="4057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520"/>
                </a:lnSpc>
                <a:spcBef>
                  <a:spcPct val="0"/>
                </a:spcBef>
              </a:pPr>
              <a:r>
                <a:rPr lang="en-US" sz="1800">
                  <a:solidFill>
                    <a:srgbClr val="162942"/>
                  </a:solidFill>
                  <a:latin typeface="Roboto"/>
                  <a:ea typeface="Roboto"/>
                  <a:cs typeface="Roboto"/>
                  <a:sym typeface="Roboto"/>
                </a:rPr>
                <a:t>123-456-7890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0138994" y="4711176"/>
            <a:ext cx="3372842" cy="781024"/>
            <a:chOff x="0" y="0"/>
            <a:chExt cx="4497123" cy="1041366"/>
          </a:xfrm>
        </p:grpSpPr>
        <p:sp>
          <p:nvSpPr>
            <p:cNvPr name="TextBox 23" id="23"/>
            <p:cNvSpPr txBox="true"/>
            <p:nvPr/>
          </p:nvSpPr>
          <p:spPr>
            <a:xfrm rot="0">
              <a:off x="0" y="-52387"/>
              <a:ext cx="4497123" cy="47180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940"/>
                </a:lnSpc>
                <a:spcBef>
                  <a:spcPct val="0"/>
                </a:spcBef>
              </a:pPr>
              <a:r>
                <a:rPr lang="en-US" b="true" sz="2100" u="none">
                  <a:solidFill>
                    <a:srgbClr val="162942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Email Address</a:t>
              </a:r>
            </a:p>
          </p:txBody>
        </p:sp>
        <p:sp>
          <p:nvSpPr>
            <p:cNvPr name="TextBox 24" id="24"/>
            <p:cNvSpPr txBox="true"/>
            <p:nvPr/>
          </p:nvSpPr>
          <p:spPr>
            <a:xfrm rot="0">
              <a:off x="0" y="635601"/>
              <a:ext cx="4497123" cy="4057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520"/>
                </a:lnSpc>
                <a:spcBef>
                  <a:spcPct val="0"/>
                </a:spcBef>
              </a:pPr>
              <a:r>
                <a:rPr lang="en-US" sz="1800">
                  <a:solidFill>
                    <a:srgbClr val="162942"/>
                  </a:solidFill>
                  <a:latin typeface="Roboto"/>
                  <a:ea typeface="Roboto"/>
                  <a:cs typeface="Roboto"/>
                  <a:sym typeface="Roboto"/>
                </a:rPr>
                <a:t>hello@reallygreatsite.com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0138994" y="6333021"/>
            <a:ext cx="3372842" cy="781024"/>
            <a:chOff x="0" y="0"/>
            <a:chExt cx="4497123" cy="1041366"/>
          </a:xfrm>
        </p:grpSpPr>
        <p:sp>
          <p:nvSpPr>
            <p:cNvPr name="TextBox 26" id="26"/>
            <p:cNvSpPr txBox="true"/>
            <p:nvPr/>
          </p:nvSpPr>
          <p:spPr>
            <a:xfrm rot="0">
              <a:off x="0" y="-52388"/>
              <a:ext cx="4497123" cy="47180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940"/>
                </a:lnSpc>
                <a:spcBef>
                  <a:spcPct val="0"/>
                </a:spcBef>
              </a:pPr>
              <a:r>
                <a:rPr lang="en-US" b="true" sz="2100" u="none">
                  <a:solidFill>
                    <a:srgbClr val="162942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Website</a:t>
              </a:r>
            </a:p>
          </p:txBody>
        </p:sp>
        <p:sp>
          <p:nvSpPr>
            <p:cNvPr name="TextBox 27" id="27"/>
            <p:cNvSpPr txBox="true"/>
            <p:nvPr/>
          </p:nvSpPr>
          <p:spPr>
            <a:xfrm rot="0">
              <a:off x="0" y="635601"/>
              <a:ext cx="4497123" cy="4057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520"/>
                </a:lnSpc>
                <a:spcBef>
                  <a:spcPct val="0"/>
                </a:spcBef>
              </a:pPr>
              <a:r>
                <a:rPr lang="en-US" sz="1800">
                  <a:solidFill>
                    <a:srgbClr val="162942"/>
                  </a:solidFill>
                  <a:latin typeface="Roboto"/>
                  <a:ea typeface="Roboto"/>
                  <a:cs typeface="Roboto"/>
                  <a:sym typeface="Roboto"/>
                </a:rPr>
                <a:t>www.reallygreatsite.com</a:t>
              </a:r>
            </a:p>
          </p:txBody>
        </p:sp>
      </p:grpSp>
      <p:sp>
        <p:nvSpPr>
          <p:cNvPr name="TextBox 28" id="28"/>
          <p:cNvSpPr txBox="true"/>
          <p:nvPr/>
        </p:nvSpPr>
        <p:spPr>
          <a:xfrm rot="0">
            <a:off x="7444680" y="9383252"/>
            <a:ext cx="3398639" cy="2501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 spc="151">
                <a:solidFill>
                  <a:srgbClr val="F5F5EF"/>
                </a:solidFill>
                <a:latin typeface="Roboto"/>
                <a:ea typeface="Roboto"/>
                <a:cs typeface="Roboto"/>
                <a:sym typeface="Roboto"/>
              </a:rPr>
              <a:t>ARCHIMEDES PHARMA | </a:t>
            </a:r>
            <a:r>
              <a:rPr lang="en-US" b="true" sz="1400" spc="151">
                <a:solidFill>
                  <a:srgbClr val="F5F5EF"/>
                </a:solidFill>
                <a:latin typeface="Roboto Bold"/>
                <a:ea typeface="Roboto Bold"/>
                <a:cs typeface="Roboto Bold"/>
                <a:sym typeface="Roboto Bold"/>
              </a:rPr>
              <a:t>VACCINES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DAGgFbOFK3g</dc:identifier>
  <dcterms:modified xsi:type="dcterms:W3CDTF">2011-08-01T06:04:30Z</dcterms:modified>
  <cp:revision>1</cp:revision>
</cp:coreProperties>
</file>